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7" r:id="rId2"/>
    <p:sldId id="256" r:id="rId3"/>
    <p:sldId id="259" r:id="rId4"/>
    <p:sldId id="265" r:id="rId5"/>
    <p:sldId id="266" r:id="rId6"/>
    <p:sldId id="268" r:id="rId7"/>
    <p:sldId id="269" r:id="rId8"/>
    <p:sldId id="264" r:id="rId9"/>
    <p:sldId id="260" r:id="rId10"/>
    <p:sldId id="270" r:id="rId11"/>
    <p:sldId id="271" r:id="rId12"/>
    <p:sldId id="272" r:id="rId13"/>
    <p:sldId id="273" r:id="rId14"/>
    <p:sldId id="274" r:id="rId15"/>
    <p:sldId id="275" r:id="rId16"/>
    <p:sldId id="276" r:id="rId17"/>
    <p:sldId id="343" r:id="rId18"/>
    <p:sldId id="278" r:id="rId19"/>
    <p:sldId id="279" r:id="rId20"/>
    <p:sldId id="280" r:id="rId21"/>
    <p:sldId id="281" r:id="rId22"/>
    <p:sldId id="282" r:id="rId23"/>
    <p:sldId id="283" r:id="rId24"/>
    <p:sldId id="335" r:id="rId25"/>
    <p:sldId id="261" r:id="rId26"/>
    <p:sldId id="284" r:id="rId27"/>
    <p:sldId id="285" r:id="rId28"/>
    <p:sldId id="299" r:id="rId29"/>
    <p:sldId id="336" r:id="rId30"/>
    <p:sldId id="289" r:id="rId31"/>
    <p:sldId id="290" r:id="rId32"/>
    <p:sldId id="291" r:id="rId33"/>
    <p:sldId id="292" r:id="rId34"/>
    <p:sldId id="293" r:id="rId35"/>
    <p:sldId id="294" r:id="rId36"/>
    <p:sldId id="295" r:id="rId37"/>
    <p:sldId id="296" r:id="rId38"/>
    <p:sldId id="297" r:id="rId39"/>
    <p:sldId id="298" r:id="rId40"/>
    <p:sldId id="300" r:id="rId41"/>
    <p:sldId id="286" r:id="rId42"/>
    <p:sldId id="302" r:id="rId43"/>
    <p:sldId id="304" r:id="rId44"/>
    <p:sldId id="337" r:id="rId45"/>
    <p:sldId id="310" r:id="rId46"/>
    <p:sldId id="311" r:id="rId47"/>
    <p:sldId id="312" r:id="rId48"/>
    <p:sldId id="341" r:id="rId49"/>
    <p:sldId id="338" r:id="rId50"/>
    <p:sldId id="313" r:id="rId51"/>
    <p:sldId id="314" r:id="rId52"/>
    <p:sldId id="315" r:id="rId53"/>
    <p:sldId id="316" r:id="rId54"/>
    <p:sldId id="317" r:id="rId55"/>
    <p:sldId id="318" r:id="rId56"/>
    <p:sldId id="319" r:id="rId57"/>
    <p:sldId id="320" r:id="rId58"/>
    <p:sldId id="321" r:id="rId59"/>
    <p:sldId id="322" r:id="rId60"/>
    <p:sldId id="342" r:id="rId61"/>
    <p:sldId id="323" r:id="rId62"/>
    <p:sldId id="339" r:id="rId63"/>
    <p:sldId id="326" r:id="rId64"/>
    <p:sldId id="327" r:id="rId65"/>
    <p:sldId id="328" r:id="rId66"/>
    <p:sldId id="329" r:id="rId67"/>
    <p:sldId id="330" r:id="rId68"/>
    <p:sldId id="331" r:id="rId69"/>
    <p:sldId id="332" r:id="rId70"/>
    <p:sldId id="340" r:id="rId71"/>
    <p:sldId id="305" r:id="rId72"/>
    <p:sldId id="348" r:id="rId73"/>
    <p:sldId id="306" r:id="rId74"/>
    <p:sldId id="307" r:id="rId75"/>
    <p:sldId id="308" r:id="rId76"/>
    <p:sldId id="309" r:id="rId77"/>
    <p:sldId id="345" r:id="rId78"/>
    <p:sldId id="347" r:id="rId79"/>
    <p:sldId id="346" r:id="rId80"/>
    <p:sldId id="344" r:id="rId81"/>
    <p:sldId id="26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itcher\Desktop\ZeroUse_2005_2010_Working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SUNY</a:t>
            </a:r>
            <a:r>
              <a:rPr lang="en-US" baseline="0" dirty="0" smtClean="0"/>
              <a:t> Geneseo w</a:t>
            </a:r>
            <a:r>
              <a:rPr lang="en-US" dirty="0" smtClean="0"/>
              <a:t>eeding </a:t>
            </a:r>
            <a:r>
              <a:rPr lang="en-US" dirty="0"/>
              <a:t>project</a:t>
            </a:r>
          </a:p>
        </c:rich>
      </c:tx>
      <c:layout>
        <c:manualLayout>
          <c:xMode val="edge"/>
          <c:yMode val="edge"/>
          <c:x val="0.22443225065617006"/>
          <c:y val="3.1250000000000236E-2"/>
        </c:manualLayout>
      </c:layout>
      <c:overlay val="0"/>
    </c:title>
    <c:autoTitleDeleted val="0"/>
    <c:plotArea>
      <c:layout/>
      <c:pieChart>
        <c:varyColors val="1"/>
        <c:ser>
          <c:idx val="0"/>
          <c:order val="0"/>
          <c:tx>
            <c:strRef>
              <c:f>Sheet1!$B$1</c:f>
              <c:strCache>
                <c:ptCount val="1"/>
                <c:pt idx="0">
                  <c:v>Holcomb weeding project</c:v>
                </c:pt>
              </c:strCache>
            </c:strRef>
          </c:tx>
          <c:explosion val="8"/>
          <c:dLbls>
            <c:showLegendKey val="0"/>
            <c:showVal val="1"/>
            <c:showCatName val="0"/>
            <c:showSerName val="0"/>
            <c:showPercent val="0"/>
            <c:showBubbleSize val="0"/>
            <c:showLeaderLines val="1"/>
          </c:dLbls>
          <c:cat>
            <c:strRef>
              <c:f>Sheet1!$A$2:$A$3</c:f>
              <c:strCache>
                <c:ptCount val="2"/>
                <c:pt idx="0">
                  <c:v>Total titles</c:v>
                </c:pt>
                <c:pt idx="1">
                  <c:v>Hathi Trust</c:v>
                </c:pt>
              </c:strCache>
            </c:strRef>
          </c:cat>
          <c:val>
            <c:numRef>
              <c:f>Sheet1!$B$2:$B$3</c:f>
              <c:numCache>
                <c:formatCode>#,##0</c:formatCode>
                <c:ptCount val="2"/>
                <c:pt idx="0">
                  <c:v>31436</c:v>
                </c:pt>
                <c:pt idx="1">
                  <c:v>4136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Stats!$A$7:$A$11</c:f>
              <c:strCache>
                <c:ptCount val="1"/>
                <c:pt idx="0">
                  <c:v>0 IDS # 1 IDS # 2 IDS # 3 IDS # 4 + IDS #</c:v>
                </c:pt>
              </c:strCache>
            </c:strRef>
          </c:tx>
          <c:dLbls>
            <c:txPr>
              <a:bodyPr/>
              <a:lstStyle/>
              <a:p>
                <a:pPr>
                  <a:defRPr sz="2400"/>
                </a:pPr>
                <a:endParaRPr lang="en-US"/>
              </a:p>
            </c:txPr>
            <c:showLegendKey val="0"/>
            <c:showVal val="0"/>
            <c:showCatName val="0"/>
            <c:showSerName val="0"/>
            <c:showPercent val="1"/>
            <c:showBubbleSize val="0"/>
            <c:showLeaderLines val="1"/>
          </c:dLbls>
          <c:val>
            <c:numRef>
              <c:f>Stats!$H$7:$H$11</c:f>
              <c:numCache>
                <c:formatCode>General</c:formatCode>
                <c:ptCount val="5"/>
                <c:pt idx="0">
                  <c:v>16</c:v>
                </c:pt>
                <c:pt idx="1">
                  <c:v>10015</c:v>
                </c:pt>
                <c:pt idx="2">
                  <c:v>11367</c:v>
                </c:pt>
                <c:pt idx="3">
                  <c:v>12386</c:v>
                </c:pt>
                <c:pt idx="4" formatCode="#,##0">
                  <c:v>165795</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 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a:ln>
          <a:solidFill>
            <a:srgbClr val="FF0000"/>
          </a:solidFill>
        </a:ln>
      </dgm:spPr>
      <dgm:t>
        <a:bodyPr/>
        <a:lstStyle/>
        <a:p>
          <a:r>
            <a:rPr lang="en-US" sz="1600" b="1" dirty="0" smtClean="0"/>
            <a:t>Acquisitions</a:t>
          </a:r>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tyle>
          <a:lnRef idx="2">
            <a:schemeClr val="accent3"/>
          </a:lnRef>
          <a:fillRef idx="1">
            <a:schemeClr val="lt1"/>
          </a:fillRef>
          <a:effectRef idx="0">
            <a:schemeClr val="accent3"/>
          </a:effectRef>
          <a:fontRef idx="minor">
            <a:schemeClr val="dk1"/>
          </a:fontRef>
        </dgm:style>
      </dgm:prSet>
      <dgm:spPr>
        <a:ln>
          <a:solidFill>
            <a:srgbClr val="FF0000"/>
          </a:solidFill>
        </a:ln>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a:ln>
          <a:solidFill>
            <a:srgbClr val="FF0000"/>
          </a:solidFill>
        </a:ln>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a:ln>
          <a:solidFill>
            <a:srgbClr val="FF0000"/>
          </a:solidFill>
        </a:ln>
      </dgm:spPr>
      <dgm:t>
        <a:bodyPr/>
        <a:lstStyle/>
        <a:p>
          <a:r>
            <a:rPr lang="en-US" sz="1600" dirty="0" smtClean="0"/>
            <a:t>Cancel or Borrow</a:t>
          </a:r>
          <a:endParaRPr lang="en-US" sz="1600" dirty="0"/>
        </a:p>
      </dgm:t>
    </dgm:pt>
    <dgm:pt modelId="{BCB44ACE-956E-48C6-9EB7-0105EEC1D2B7}" type="parTrans" cxnId="{9AD7FF1C-A38C-4D93-B864-59CDD5361499}">
      <dgm:prSet/>
      <dgm:spPr>
        <a:ln>
          <a:solidFill>
            <a:srgbClr val="FF0000"/>
          </a:solidFill>
        </a:ln>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t>
        <a:bodyPr/>
        <a:lstStyle/>
        <a:p>
          <a:endParaRPr lang="en-US"/>
        </a:p>
      </dgm:t>
    </dgm:pt>
    <dgm:pt modelId="{D973A2E3-1D27-4DC4-A47A-389FE99CD902}" type="pres">
      <dgm:prSet presAssocID="{7FA2D91A-097B-4DA2-964C-AB8E88B88633}" presName="composite" presStyleCnt="0"/>
      <dgm:spPr/>
      <dgm:t>
        <a:bodyPr/>
        <a:lstStyle/>
        <a:p>
          <a:endParaRPr lang="en-US"/>
        </a:p>
      </dgm:t>
    </dgm:pt>
    <dgm:pt modelId="{7220B3B1-F9F5-4B20-8545-952A74DA7491}" type="pres">
      <dgm:prSet presAssocID="{7FA2D91A-097B-4DA2-964C-AB8E88B88633}" presName="background" presStyleLbl="node0" presStyleIdx="0" presStyleCnt="1"/>
      <dgm:spPr>
        <a:noFill/>
      </dgm:spPr>
      <dgm:t>
        <a:bodyPr/>
        <a:lstStyle/>
        <a:p>
          <a:endParaRPr lang="en-US"/>
        </a:p>
      </dgm:t>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t>
        <a:bodyPr/>
        <a:lstStyle/>
        <a:p>
          <a:endParaRPr lang="en-US"/>
        </a:p>
      </dgm:t>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t>
        <a:bodyPr/>
        <a:lstStyle/>
        <a:p>
          <a:endParaRPr lang="en-US"/>
        </a:p>
      </dgm:t>
    </dgm:pt>
    <dgm:pt modelId="{609DF40A-0AB3-41B6-B057-EDB7675DF339}" type="pres">
      <dgm:prSet presAssocID="{5621F9B2-F20A-4684-89AD-FF704EC8AA93}" presName="composite2" presStyleCnt="0"/>
      <dgm:spPr/>
      <dgm:t>
        <a:bodyPr/>
        <a:lstStyle/>
        <a:p>
          <a:endParaRPr lang="en-US"/>
        </a:p>
      </dgm:t>
    </dgm:pt>
    <dgm:pt modelId="{0259D3C4-BFC7-4F40-9E30-7B95E2E79104}" type="pres">
      <dgm:prSet presAssocID="{5621F9B2-F20A-4684-89AD-FF704EC8AA93}" presName="background2" presStyleLbl="node2" presStyleIdx="0" presStyleCnt="2"/>
      <dgm:spPr>
        <a:noFill/>
      </dgm:spPr>
      <dgm:t>
        <a:bodyPr/>
        <a:lstStyle/>
        <a:p>
          <a:endParaRPr lang="en-US"/>
        </a:p>
      </dgm:t>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t>
        <a:bodyPr/>
        <a:lstStyle/>
        <a:p>
          <a:endParaRPr lang="en-US"/>
        </a:p>
      </dgm:t>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t>
        <a:bodyPr/>
        <a:lstStyle/>
        <a:p>
          <a:endParaRPr lang="en-US"/>
        </a:p>
      </dgm:t>
    </dgm:pt>
    <dgm:pt modelId="{0E6412C6-500C-4DA1-86EA-ED172544BE3A}" type="pres">
      <dgm:prSet presAssocID="{FCD0CFE9-AB88-4AED-A766-6C0B2230953A}" presName="composite3" presStyleCnt="0"/>
      <dgm:spPr/>
      <dgm:t>
        <a:bodyPr/>
        <a:lstStyle/>
        <a:p>
          <a:endParaRPr lang="en-US"/>
        </a:p>
      </dgm:t>
    </dgm:pt>
    <dgm:pt modelId="{DFE793FA-5B69-41E2-96EA-81FA28E4A772}" type="pres">
      <dgm:prSet presAssocID="{FCD0CFE9-AB88-4AED-A766-6C0B2230953A}" presName="background3" presStyleLbl="node3" presStyleIdx="0" presStyleCnt="4"/>
      <dgm:spPr>
        <a:noFill/>
      </dgm:spPr>
      <dgm:t>
        <a:bodyPr/>
        <a:lstStyle/>
        <a:p>
          <a:endParaRPr lang="en-US"/>
        </a:p>
      </dgm:t>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t>
        <a:bodyPr/>
        <a:lstStyle/>
        <a:p>
          <a:endParaRPr lang="en-US"/>
        </a:p>
      </dgm:t>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t>
        <a:bodyPr/>
        <a:lstStyle/>
        <a:p>
          <a:endParaRPr lang="en-US"/>
        </a:p>
      </dgm:t>
    </dgm:pt>
    <dgm:pt modelId="{55AA79C4-A3A4-4FA6-8B75-892C361D96D3}" type="pres">
      <dgm:prSet presAssocID="{F4B9D831-7AA2-4E3F-AC6F-415DCEBDE9F6}" presName="composite3" presStyleCnt="0"/>
      <dgm:spPr/>
      <dgm:t>
        <a:bodyPr/>
        <a:lstStyle/>
        <a:p>
          <a:endParaRPr lang="en-US"/>
        </a:p>
      </dgm:t>
    </dgm:pt>
    <dgm:pt modelId="{712CC6D6-5904-4FDC-9F92-2655922E6952}" type="pres">
      <dgm:prSet presAssocID="{F4B9D831-7AA2-4E3F-AC6F-415DCEBDE9F6}" presName="background3" presStyleLbl="node3" presStyleIdx="1" presStyleCnt="4"/>
      <dgm:spPr>
        <a:noFill/>
      </dgm:spPr>
      <dgm:t>
        <a:bodyPr/>
        <a:lstStyle/>
        <a:p>
          <a:endParaRPr lang="en-US"/>
        </a:p>
      </dgm:t>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t>
        <a:bodyPr/>
        <a:lstStyle/>
        <a:p>
          <a:endParaRPr lang="en-US"/>
        </a:p>
      </dgm:t>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t>
        <a:bodyPr/>
        <a:lstStyle/>
        <a:p>
          <a:endParaRPr lang="en-US"/>
        </a:p>
      </dgm:t>
    </dgm:pt>
    <dgm:pt modelId="{A774B173-A0F4-4376-A0E1-FA3A6E868842}" type="pres">
      <dgm:prSet presAssocID="{2FCB518C-D2A7-4810-9020-080D78324CF3}" presName="composite2" presStyleCnt="0"/>
      <dgm:spPr/>
      <dgm:t>
        <a:bodyPr/>
        <a:lstStyle/>
        <a:p>
          <a:endParaRPr lang="en-US"/>
        </a:p>
      </dgm:t>
    </dgm:pt>
    <dgm:pt modelId="{3539F708-7DD8-4C57-B13E-851DE284F2AE}" type="pres">
      <dgm:prSet presAssocID="{2FCB518C-D2A7-4810-9020-080D78324CF3}" presName="background2" presStyleLbl="node2" presStyleIdx="1" presStyleCnt="2"/>
      <dgm:spPr>
        <a:noFill/>
      </dgm:spPr>
      <dgm:t>
        <a:bodyPr/>
        <a:lstStyle/>
        <a:p>
          <a:endParaRPr lang="en-US"/>
        </a:p>
      </dgm:t>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t>
        <a:bodyPr/>
        <a:lstStyle/>
        <a:p>
          <a:endParaRPr lang="en-US"/>
        </a:p>
      </dgm:t>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t>
        <a:bodyPr/>
        <a:lstStyle/>
        <a:p>
          <a:endParaRPr lang="en-US"/>
        </a:p>
      </dgm:t>
    </dgm:pt>
    <dgm:pt modelId="{1B69BE30-FD84-4840-AF2E-7E1035B9DE65}" type="pres">
      <dgm:prSet presAssocID="{0AD6CF64-84F2-41E0-A42B-BFF097D1DB4A}" presName="composite3" presStyleCnt="0"/>
      <dgm:spPr/>
      <dgm:t>
        <a:bodyPr/>
        <a:lstStyle/>
        <a:p>
          <a:endParaRPr lang="en-US"/>
        </a:p>
      </dgm:t>
    </dgm:pt>
    <dgm:pt modelId="{B8185FF3-0940-464B-94B7-77EB19E65326}" type="pres">
      <dgm:prSet presAssocID="{0AD6CF64-84F2-41E0-A42B-BFF097D1DB4A}" presName="background3" presStyleLbl="node3" presStyleIdx="2" presStyleCnt="4"/>
      <dgm:spPr>
        <a:noFill/>
      </dgm:spPr>
      <dgm:t>
        <a:bodyPr/>
        <a:lstStyle/>
        <a:p>
          <a:endParaRPr lang="en-US"/>
        </a:p>
      </dgm:t>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t>
        <a:bodyPr/>
        <a:lstStyle/>
        <a:p>
          <a:endParaRPr lang="en-US"/>
        </a:p>
      </dgm:t>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t>
        <a:bodyPr/>
        <a:lstStyle/>
        <a:p>
          <a:endParaRPr lang="en-US"/>
        </a:p>
      </dgm:t>
    </dgm:pt>
    <dgm:pt modelId="{7A5A351A-130E-4784-AC3C-FFCD7D1DD211}" type="pres">
      <dgm:prSet presAssocID="{B4D0E575-0108-49AC-9C93-F3665D0D7C03}" presName="composite3" presStyleCnt="0"/>
      <dgm:spPr/>
      <dgm:t>
        <a:bodyPr/>
        <a:lstStyle/>
        <a:p>
          <a:endParaRPr lang="en-US"/>
        </a:p>
      </dgm:t>
    </dgm:pt>
    <dgm:pt modelId="{E88808A3-D9E0-4A32-BDED-7FA4CFBDEDBB}" type="pres">
      <dgm:prSet presAssocID="{B4D0E575-0108-49AC-9C93-F3665D0D7C03}" presName="background3" presStyleLbl="node3" presStyleIdx="3" presStyleCnt="4"/>
      <dgm:spPr>
        <a:noFill/>
      </dgm:spPr>
      <dgm:t>
        <a:bodyPr/>
        <a:lstStyle/>
        <a:p>
          <a:endParaRPr lang="en-US"/>
        </a:p>
      </dgm:t>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t>
        <a:bodyPr/>
        <a:lstStyle/>
        <a:p>
          <a:endParaRPr lang="en-US"/>
        </a:p>
      </dgm:t>
    </dgm:pt>
  </dgm:ptLst>
  <dgm:cxnLst>
    <dgm:cxn modelId="{B3220A67-B6BD-44BC-88C4-89631E9E2FA0}" type="presOf" srcId="{FCD0CFE9-AB88-4AED-A766-6C0B2230953A}" destId="{EBFBA845-9D40-4D51-A048-0B3BEEC8B61B}" srcOrd="0" destOrd="0" presId="urn:microsoft.com/office/officeart/2005/8/layout/hierarchy1"/>
    <dgm:cxn modelId="{D948643D-F532-4851-8E38-2B7E293AB83C}" type="presOf" srcId="{0AD6CF64-84F2-41E0-A42B-BFF097D1DB4A}" destId="{6DFE3A6A-621F-46D7-8B83-7044018FA870}" srcOrd="0" destOrd="0" presId="urn:microsoft.com/office/officeart/2005/8/layout/hierarchy1"/>
    <dgm:cxn modelId="{47E59CFA-669F-48DB-B5A5-3302D9590327}" type="presOf" srcId="{BCB44ACE-956E-48C6-9EB7-0105EEC1D2B7}" destId="{490F5990-103B-4D14-B029-3DAAB9670538}" srcOrd="0" destOrd="0" presId="urn:microsoft.com/office/officeart/2005/8/layout/hierarchy1"/>
    <dgm:cxn modelId="{9AD7FF1C-A38C-4D93-B864-59CDD5361499}" srcId="{2FCB518C-D2A7-4810-9020-080D78324CF3}" destId="{B4D0E575-0108-49AC-9C93-F3665D0D7C03}" srcOrd="1" destOrd="0" parTransId="{BCB44ACE-956E-48C6-9EB7-0105EEC1D2B7}" sibTransId="{E56F548B-5B11-4A4A-8044-0907B4313A46}"/>
    <dgm:cxn modelId="{28EAAE54-AC03-4D2F-8B3D-1B51E59C359B}" type="presOf" srcId="{B4D0E575-0108-49AC-9C93-F3665D0D7C03}" destId="{F7560C48-E470-4D85-98D2-5F0C1185F2CD}"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5F733BED-86F9-461D-80F8-8F24BAE22A45}" srcId="{5621F9B2-F20A-4684-89AD-FF704EC8AA93}" destId="{F4B9D831-7AA2-4E3F-AC6F-415DCEBDE9F6}" srcOrd="1" destOrd="0" parTransId="{DC750404-6449-4A2B-928D-7E8C3C967747}" sibTransId="{C886B28A-1DA2-40C3-B0EF-298A396CE318}"/>
    <dgm:cxn modelId="{F8D981F8-307E-4D3C-934C-E4DC2349A204}" type="presOf" srcId="{DC750404-6449-4A2B-928D-7E8C3C967747}" destId="{45DA7FEE-00BD-48ED-A9C0-3EA4CE7B71FE}" srcOrd="0" destOrd="0" presId="urn:microsoft.com/office/officeart/2005/8/layout/hierarchy1"/>
    <dgm:cxn modelId="{FF88E898-2C5B-4B6B-BE5B-085D12689C5C}" type="presOf" srcId="{39EE3D3F-68DF-4370-9391-A3255C401376}" destId="{6D52980E-AF3D-4A1B-ADFA-2731E4CD6746}"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C70DC941-C576-44AF-A7D1-536C7D83D883}" srcId="{2FCB518C-D2A7-4810-9020-080D78324CF3}" destId="{0AD6CF64-84F2-41E0-A42B-BFF097D1DB4A}" srcOrd="0" destOrd="0" parTransId="{EDC9D4D2-3BFA-4D20-A7EE-50BFAC792C5D}" sibTransId="{46F685AF-137B-4F6B-BAED-6787343118B3}"/>
    <dgm:cxn modelId="{11E45B7B-4D2D-4AE3-886D-8207DDE73B49}" type="presOf" srcId="{7FB3E9DE-50A4-4186-B369-017E6DDC716F}" destId="{0880257A-38E5-416B-A879-EFFB01ED6C1D}" srcOrd="0" destOrd="0" presId="urn:microsoft.com/office/officeart/2005/8/layout/hierarchy1"/>
    <dgm:cxn modelId="{F626C049-3745-4215-B29F-C96B4071FEE7}" type="presOf" srcId="{F4B9D831-7AA2-4E3F-AC6F-415DCEBDE9F6}" destId="{F45D4CF8-9103-4CDC-89C5-BFB9A7461F72}" srcOrd="0" destOrd="0" presId="urn:microsoft.com/office/officeart/2005/8/layout/hierarchy1"/>
    <dgm:cxn modelId="{9D37C49C-32F7-4A38-B815-7D20C6884292}" type="presOf" srcId="{B358A8D7-853F-44AB-8FF3-8C50ED688CD9}" destId="{70DFD7CD-2FD9-40AF-9CC7-CCB5E2599FB5}"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749EE7B1-746B-4562-8A7D-EE79BF2E7B02}" type="presOf" srcId="{7FA2D91A-097B-4DA2-964C-AB8E88B88633}" destId="{1594B0CC-578B-4A84-BDBE-197A8722F25A}" srcOrd="0" destOrd="0" presId="urn:microsoft.com/office/officeart/2005/8/layout/hierarchy1"/>
    <dgm:cxn modelId="{D2058270-672E-4886-808B-0D8B877D74F9}" type="presOf" srcId="{FD56D21F-F9C3-4D87-BB3B-E8460C2AC3BC}" destId="{4E0A3183-B02F-484C-A981-B6DF1B5A658C}" srcOrd="0" destOrd="0" presId="urn:microsoft.com/office/officeart/2005/8/layout/hierarchy1"/>
    <dgm:cxn modelId="{3BA7E7BE-0481-4A96-8243-288888A87DD5}" type="presOf" srcId="{2FCB518C-D2A7-4810-9020-080D78324CF3}" destId="{C36D90B9-926A-416B-944A-FF71B511C22D}" srcOrd="0" destOrd="0" presId="urn:microsoft.com/office/officeart/2005/8/layout/hierarchy1"/>
    <dgm:cxn modelId="{9268D048-06F0-4B18-9799-FDC20B1A3331}" type="presOf" srcId="{EDC9D4D2-3BFA-4D20-A7EE-50BFAC792C5D}" destId="{D858D7AE-6705-4F80-B5AB-C22EEB2DD09C}" srcOrd="0" destOrd="0" presId="urn:microsoft.com/office/officeart/2005/8/layout/hierarchy1"/>
    <dgm:cxn modelId="{01589016-7E4E-47B3-9A14-E7AFF40E6992}" type="presOf" srcId="{5621F9B2-F20A-4684-89AD-FF704EC8AA93}" destId="{CC8227B0-C0A9-463A-A610-53AB87282B12}" srcOrd="0" destOrd="0" presId="urn:microsoft.com/office/officeart/2005/8/layout/hierarchy1"/>
    <dgm:cxn modelId="{9534AF50-8B93-4288-8AB8-E904EB7EFD56}" srcId="{5621F9B2-F20A-4684-89AD-FF704EC8AA93}" destId="{FCD0CFE9-AB88-4AED-A766-6C0B2230953A}" srcOrd="0" destOrd="0" parTransId="{B358A8D7-853F-44AB-8FF3-8C50ED688CD9}" sibTransId="{34F5484F-D89D-4F1D-B71E-ED0955896AC3}"/>
    <dgm:cxn modelId="{C00E2150-E878-419D-BD6C-1975A83F7F9A}" type="presParOf" srcId="{0880257A-38E5-416B-A879-EFFB01ED6C1D}" destId="{458526E1-3A24-4F91-A317-BB6BA85C2C97}" srcOrd="0" destOrd="0" presId="urn:microsoft.com/office/officeart/2005/8/layout/hierarchy1"/>
    <dgm:cxn modelId="{24CD09AE-A5B3-465F-8741-140C7CB16199}" type="presParOf" srcId="{458526E1-3A24-4F91-A317-BB6BA85C2C97}" destId="{D973A2E3-1D27-4DC4-A47A-389FE99CD902}" srcOrd="0" destOrd="0" presId="urn:microsoft.com/office/officeart/2005/8/layout/hierarchy1"/>
    <dgm:cxn modelId="{9785EB53-2EE0-4169-BE9B-97BF29CB4775}" type="presParOf" srcId="{D973A2E3-1D27-4DC4-A47A-389FE99CD902}" destId="{7220B3B1-F9F5-4B20-8545-952A74DA7491}" srcOrd="0" destOrd="0" presId="urn:microsoft.com/office/officeart/2005/8/layout/hierarchy1"/>
    <dgm:cxn modelId="{1E01D032-4B46-470F-B5A7-D2A0311371AE}" type="presParOf" srcId="{D973A2E3-1D27-4DC4-A47A-389FE99CD902}" destId="{1594B0CC-578B-4A84-BDBE-197A8722F25A}" srcOrd="1" destOrd="0" presId="urn:microsoft.com/office/officeart/2005/8/layout/hierarchy1"/>
    <dgm:cxn modelId="{1208F949-4886-4272-9082-F1412C40A782}" type="presParOf" srcId="{458526E1-3A24-4F91-A317-BB6BA85C2C97}" destId="{60151952-EFF1-4944-A1A7-B25909984F89}" srcOrd="1" destOrd="0" presId="urn:microsoft.com/office/officeart/2005/8/layout/hierarchy1"/>
    <dgm:cxn modelId="{266AA213-79EA-46B4-BCAA-7AD26B510114}" type="presParOf" srcId="{60151952-EFF1-4944-A1A7-B25909984F89}" destId="{4E0A3183-B02F-484C-A981-B6DF1B5A658C}" srcOrd="0" destOrd="0" presId="urn:microsoft.com/office/officeart/2005/8/layout/hierarchy1"/>
    <dgm:cxn modelId="{6D72DA15-5356-4FD0-808E-427CBE3B25B8}" type="presParOf" srcId="{60151952-EFF1-4944-A1A7-B25909984F89}" destId="{C09BBB1F-D5C7-4B5A-90D7-216E3AC1056C}" srcOrd="1" destOrd="0" presId="urn:microsoft.com/office/officeart/2005/8/layout/hierarchy1"/>
    <dgm:cxn modelId="{21113FDC-0AD8-4CE5-96D2-5ACA53691762}" type="presParOf" srcId="{C09BBB1F-D5C7-4B5A-90D7-216E3AC1056C}" destId="{609DF40A-0AB3-41B6-B057-EDB7675DF339}" srcOrd="0" destOrd="0" presId="urn:microsoft.com/office/officeart/2005/8/layout/hierarchy1"/>
    <dgm:cxn modelId="{C493034A-1D58-4530-89DB-1A8D0148B44F}" type="presParOf" srcId="{609DF40A-0AB3-41B6-B057-EDB7675DF339}" destId="{0259D3C4-BFC7-4F40-9E30-7B95E2E79104}" srcOrd="0" destOrd="0" presId="urn:microsoft.com/office/officeart/2005/8/layout/hierarchy1"/>
    <dgm:cxn modelId="{3BD3F8B1-AF4E-4D10-B8E6-130D9825CF36}" type="presParOf" srcId="{609DF40A-0AB3-41B6-B057-EDB7675DF339}" destId="{CC8227B0-C0A9-463A-A610-53AB87282B12}" srcOrd="1" destOrd="0" presId="urn:microsoft.com/office/officeart/2005/8/layout/hierarchy1"/>
    <dgm:cxn modelId="{4FD1E705-77B2-42B6-B4FA-30FE4FAE3B28}" type="presParOf" srcId="{C09BBB1F-D5C7-4B5A-90D7-216E3AC1056C}" destId="{2263BA85-DE91-4BF1-A7F0-2A64C8A658B8}" srcOrd="1" destOrd="0" presId="urn:microsoft.com/office/officeart/2005/8/layout/hierarchy1"/>
    <dgm:cxn modelId="{63C20462-342E-4609-B8AC-5BE17F1C6BC6}" type="presParOf" srcId="{2263BA85-DE91-4BF1-A7F0-2A64C8A658B8}" destId="{70DFD7CD-2FD9-40AF-9CC7-CCB5E2599FB5}" srcOrd="0" destOrd="0" presId="urn:microsoft.com/office/officeart/2005/8/layout/hierarchy1"/>
    <dgm:cxn modelId="{F6666FCF-B43B-4C86-8B0C-FE120A5627E5}" type="presParOf" srcId="{2263BA85-DE91-4BF1-A7F0-2A64C8A658B8}" destId="{5B4F34C8-3571-450D-8844-B2CE9BD69173}" srcOrd="1" destOrd="0" presId="urn:microsoft.com/office/officeart/2005/8/layout/hierarchy1"/>
    <dgm:cxn modelId="{F31CFF8F-C1A4-472A-9ECA-85638C1811DE}" type="presParOf" srcId="{5B4F34C8-3571-450D-8844-B2CE9BD69173}" destId="{0E6412C6-500C-4DA1-86EA-ED172544BE3A}" srcOrd="0" destOrd="0" presId="urn:microsoft.com/office/officeart/2005/8/layout/hierarchy1"/>
    <dgm:cxn modelId="{E3228334-1B5B-4B7E-AC6C-E20A2B48D5F0}" type="presParOf" srcId="{0E6412C6-500C-4DA1-86EA-ED172544BE3A}" destId="{DFE793FA-5B69-41E2-96EA-81FA28E4A772}" srcOrd="0" destOrd="0" presId="urn:microsoft.com/office/officeart/2005/8/layout/hierarchy1"/>
    <dgm:cxn modelId="{686B7495-82F3-427D-87B7-0970D75A6DBD}" type="presParOf" srcId="{0E6412C6-500C-4DA1-86EA-ED172544BE3A}" destId="{EBFBA845-9D40-4D51-A048-0B3BEEC8B61B}" srcOrd="1" destOrd="0" presId="urn:microsoft.com/office/officeart/2005/8/layout/hierarchy1"/>
    <dgm:cxn modelId="{C98DCCA9-2ACD-4093-AFFF-D3D9156759A4}" type="presParOf" srcId="{5B4F34C8-3571-450D-8844-B2CE9BD69173}" destId="{DD268F98-80A2-4165-8DCF-D90179EB5F41}" srcOrd="1" destOrd="0" presId="urn:microsoft.com/office/officeart/2005/8/layout/hierarchy1"/>
    <dgm:cxn modelId="{1E998C0C-738B-44A6-AC05-99195BA2E216}" type="presParOf" srcId="{2263BA85-DE91-4BF1-A7F0-2A64C8A658B8}" destId="{45DA7FEE-00BD-48ED-A9C0-3EA4CE7B71FE}" srcOrd="2" destOrd="0" presId="urn:microsoft.com/office/officeart/2005/8/layout/hierarchy1"/>
    <dgm:cxn modelId="{617790CC-16E0-4D4D-BC79-B9C9C7764E55}" type="presParOf" srcId="{2263BA85-DE91-4BF1-A7F0-2A64C8A658B8}" destId="{30A7DC6C-A332-47FB-8563-5FC2299BFC75}" srcOrd="3" destOrd="0" presId="urn:microsoft.com/office/officeart/2005/8/layout/hierarchy1"/>
    <dgm:cxn modelId="{CDACDCCA-1FF6-4CF8-A918-C73F65EEEE7A}" type="presParOf" srcId="{30A7DC6C-A332-47FB-8563-5FC2299BFC75}" destId="{55AA79C4-A3A4-4FA6-8B75-892C361D96D3}" srcOrd="0" destOrd="0" presId="urn:microsoft.com/office/officeart/2005/8/layout/hierarchy1"/>
    <dgm:cxn modelId="{BC83186D-479C-4AA5-8A0B-D26E33310A7D}" type="presParOf" srcId="{55AA79C4-A3A4-4FA6-8B75-892C361D96D3}" destId="{712CC6D6-5904-4FDC-9F92-2655922E6952}" srcOrd="0" destOrd="0" presId="urn:microsoft.com/office/officeart/2005/8/layout/hierarchy1"/>
    <dgm:cxn modelId="{A6F6A90D-4B16-4AA3-96C8-3588E2DA2414}" type="presParOf" srcId="{55AA79C4-A3A4-4FA6-8B75-892C361D96D3}" destId="{F45D4CF8-9103-4CDC-89C5-BFB9A7461F72}" srcOrd="1" destOrd="0" presId="urn:microsoft.com/office/officeart/2005/8/layout/hierarchy1"/>
    <dgm:cxn modelId="{B5E69BBF-7EF7-4133-B563-BAFB3327D713}" type="presParOf" srcId="{30A7DC6C-A332-47FB-8563-5FC2299BFC75}" destId="{AC6F194B-2B37-453E-9039-6FCA0703BC83}" srcOrd="1" destOrd="0" presId="urn:microsoft.com/office/officeart/2005/8/layout/hierarchy1"/>
    <dgm:cxn modelId="{4AB5A0AF-3B7B-46D2-97F1-221BC6547C79}" type="presParOf" srcId="{60151952-EFF1-4944-A1A7-B25909984F89}" destId="{6D52980E-AF3D-4A1B-ADFA-2731E4CD6746}" srcOrd="2" destOrd="0" presId="urn:microsoft.com/office/officeart/2005/8/layout/hierarchy1"/>
    <dgm:cxn modelId="{3589560C-D6D3-470D-9B9F-B2722AAF6F8A}" type="presParOf" srcId="{60151952-EFF1-4944-A1A7-B25909984F89}" destId="{58B75599-1CDC-480B-89B8-4A34551A2E53}" srcOrd="3" destOrd="0" presId="urn:microsoft.com/office/officeart/2005/8/layout/hierarchy1"/>
    <dgm:cxn modelId="{B0AA7FC0-048D-4C23-938B-B5D33C813935}" type="presParOf" srcId="{58B75599-1CDC-480B-89B8-4A34551A2E53}" destId="{A774B173-A0F4-4376-A0E1-FA3A6E868842}" srcOrd="0" destOrd="0" presId="urn:microsoft.com/office/officeart/2005/8/layout/hierarchy1"/>
    <dgm:cxn modelId="{72E198CC-5D35-4947-9FCF-313F4FECD8FA}" type="presParOf" srcId="{A774B173-A0F4-4376-A0E1-FA3A6E868842}" destId="{3539F708-7DD8-4C57-B13E-851DE284F2AE}" srcOrd="0" destOrd="0" presId="urn:microsoft.com/office/officeart/2005/8/layout/hierarchy1"/>
    <dgm:cxn modelId="{C42B5505-FD15-4E7D-9A57-F8E29467B766}" type="presParOf" srcId="{A774B173-A0F4-4376-A0E1-FA3A6E868842}" destId="{C36D90B9-926A-416B-944A-FF71B511C22D}" srcOrd="1" destOrd="0" presId="urn:microsoft.com/office/officeart/2005/8/layout/hierarchy1"/>
    <dgm:cxn modelId="{AD60F90E-E1C5-408D-9090-0118D7C86AB9}" type="presParOf" srcId="{58B75599-1CDC-480B-89B8-4A34551A2E53}" destId="{447B2567-AFE2-4CAF-B3AF-25E632B7C6F6}" srcOrd="1" destOrd="0" presId="urn:microsoft.com/office/officeart/2005/8/layout/hierarchy1"/>
    <dgm:cxn modelId="{193C0871-A2B2-4F3B-A074-9484AEAD1F68}" type="presParOf" srcId="{447B2567-AFE2-4CAF-B3AF-25E632B7C6F6}" destId="{D858D7AE-6705-4F80-B5AB-C22EEB2DD09C}" srcOrd="0" destOrd="0" presId="urn:microsoft.com/office/officeart/2005/8/layout/hierarchy1"/>
    <dgm:cxn modelId="{39C877A0-B14B-46A1-A2EA-6B7760CED3B7}" type="presParOf" srcId="{447B2567-AFE2-4CAF-B3AF-25E632B7C6F6}" destId="{20129AEE-089F-4F22-9ECC-F02A2DC29AA5}" srcOrd="1" destOrd="0" presId="urn:microsoft.com/office/officeart/2005/8/layout/hierarchy1"/>
    <dgm:cxn modelId="{48911834-AD8A-4D60-93C2-4D28F808A4AB}" type="presParOf" srcId="{20129AEE-089F-4F22-9ECC-F02A2DC29AA5}" destId="{1B69BE30-FD84-4840-AF2E-7E1035B9DE65}" srcOrd="0" destOrd="0" presId="urn:microsoft.com/office/officeart/2005/8/layout/hierarchy1"/>
    <dgm:cxn modelId="{52632C9D-6901-475A-89C6-69DE2DFB11A0}" type="presParOf" srcId="{1B69BE30-FD84-4840-AF2E-7E1035B9DE65}" destId="{B8185FF3-0940-464B-94B7-77EB19E65326}" srcOrd="0" destOrd="0" presId="urn:microsoft.com/office/officeart/2005/8/layout/hierarchy1"/>
    <dgm:cxn modelId="{273593D3-DE7A-46E1-8271-C36E601BCDED}" type="presParOf" srcId="{1B69BE30-FD84-4840-AF2E-7E1035B9DE65}" destId="{6DFE3A6A-621F-46D7-8B83-7044018FA870}" srcOrd="1" destOrd="0" presId="urn:microsoft.com/office/officeart/2005/8/layout/hierarchy1"/>
    <dgm:cxn modelId="{F4E04641-2B9E-4AEA-BCD7-7AF5FE1C9091}" type="presParOf" srcId="{20129AEE-089F-4F22-9ECC-F02A2DC29AA5}" destId="{F09E059B-85EA-4BFA-9D35-0A02BCAE196B}" srcOrd="1" destOrd="0" presId="urn:microsoft.com/office/officeart/2005/8/layout/hierarchy1"/>
    <dgm:cxn modelId="{DC7B7564-640E-4A0E-91B6-6F42B7FB1DB8}" type="presParOf" srcId="{447B2567-AFE2-4CAF-B3AF-25E632B7C6F6}" destId="{490F5990-103B-4D14-B029-3DAAB9670538}" srcOrd="2" destOrd="0" presId="urn:microsoft.com/office/officeart/2005/8/layout/hierarchy1"/>
    <dgm:cxn modelId="{A0811989-6407-484F-B0CF-449C1F21D94D}" type="presParOf" srcId="{447B2567-AFE2-4CAF-B3AF-25E632B7C6F6}" destId="{EDEF9D4D-4D54-479C-8CC0-00C8839F2F54}" srcOrd="3" destOrd="0" presId="urn:microsoft.com/office/officeart/2005/8/layout/hierarchy1"/>
    <dgm:cxn modelId="{1934BEDC-5CF4-416E-8998-B3862A5253CD}" type="presParOf" srcId="{EDEF9D4D-4D54-479C-8CC0-00C8839F2F54}" destId="{7A5A351A-130E-4784-AC3C-FFCD7D1DD211}" srcOrd="0" destOrd="0" presId="urn:microsoft.com/office/officeart/2005/8/layout/hierarchy1"/>
    <dgm:cxn modelId="{A08BBB15-DFEA-4F0D-9EA5-3FF5DC103C2A}" type="presParOf" srcId="{7A5A351A-130E-4784-AC3C-FFCD7D1DD211}" destId="{E88808A3-D9E0-4A32-BDED-7FA4CFBDEDBB}" srcOrd="0" destOrd="0" presId="urn:microsoft.com/office/officeart/2005/8/layout/hierarchy1"/>
    <dgm:cxn modelId="{22F43395-F6D5-4624-BEDE-E285C5383A1B}" type="presParOf" srcId="{7A5A351A-130E-4784-AC3C-FFCD7D1DD211}" destId="{F7560C48-E470-4D85-98D2-5F0C1185F2CD}" srcOrd="1" destOrd="0" presId="urn:microsoft.com/office/officeart/2005/8/layout/hierarchy1"/>
    <dgm:cxn modelId="{439EAC19-6112-42DC-A869-C39FC698EC57}" type="presParOf" srcId="{EDEF9D4D-4D54-479C-8CC0-00C8839F2F54}" destId="{3E10F56F-E897-4223-9D5D-E8E27E6958E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9B0C64-65D9-455D-BB9A-1393F1C578AC}" type="doc">
      <dgm:prSet loTypeId="urn:microsoft.com/office/officeart/2005/8/layout/hProcess6" loCatId="process" qsTypeId="urn:microsoft.com/office/officeart/2005/8/quickstyle/simple2" qsCatId="simple" csTypeId="urn:microsoft.com/office/officeart/2005/8/colors/accent6_1" csCatId="accent6" phldr="1"/>
      <dgm:spPr/>
      <dgm:t>
        <a:bodyPr/>
        <a:lstStyle/>
        <a:p>
          <a:endParaRPr lang="en-US"/>
        </a:p>
      </dgm:t>
    </dgm:pt>
    <dgm:pt modelId="{C2742073-30F6-465B-BFC5-D724E93719B0}">
      <dgm:prSet phldrT="[Text]"/>
      <dgm:spPr>
        <a:solidFill>
          <a:srgbClr val="FFC000"/>
        </a:solidFill>
      </dgm:spPr>
      <dgm:t>
        <a:bodyPr/>
        <a:lstStyle/>
        <a:p>
          <a:r>
            <a:rPr lang="en-US" smtClean="0"/>
            <a:t>Step 1</a:t>
          </a:r>
          <a:endParaRPr lang="en-US"/>
        </a:p>
      </dgm:t>
    </dgm:pt>
    <dgm:pt modelId="{023DEE68-3C7A-4752-A5DE-22B39E80DC70}" type="parTrans" cxnId="{0DFB7984-D598-41FB-80FA-5EBC778A363B}">
      <dgm:prSet/>
      <dgm:spPr/>
      <dgm:t>
        <a:bodyPr/>
        <a:lstStyle/>
        <a:p>
          <a:endParaRPr lang="en-US"/>
        </a:p>
      </dgm:t>
    </dgm:pt>
    <dgm:pt modelId="{9CE966C0-4F2A-45CF-9454-73F3110E62D6}" type="sibTrans" cxnId="{0DFB7984-D598-41FB-80FA-5EBC778A363B}">
      <dgm:prSet/>
      <dgm:spPr/>
      <dgm:t>
        <a:bodyPr/>
        <a:lstStyle/>
        <a:p>
          <a:endParaRPr lang="en-US"/>
        </a:p>
      </dgm:t>
    </dgm:pt>
    <dgm:pt modelId="{200490F9-A8C9-4C8D-99F7-F180E1A052E9}">
      <dgm:prSet phldrT="[Text]"/>
      <dgm:spPr>
        <a:solidFill>
          <a:srgbClr val="FFC000"/>
        </a:solidFill>
      </dgm:spPr>
      <dgm:t>
        <a:bodyPr/>
        <a:lstStyle/>
        <a:p>
          <a:r>
            <a:rPr lang="en-US" smtClean="0"/>
            <a:t>Step 2</a:t>
          </a:r>
          <a:endParaRPr lang="en-US"/>
        </a:p>
      </dgm:t>
    </dgm:pt>
    <dgm:pt modelId="{DBB4AB6A-70BC-4F9D-B464-D8C47C5D035B}" type="parTrans" cxnId="{06E1BD1B-1955-4C1F-A965-F2D580C6211A}">
      <dgm:prSet/>
      <dgm:spPr/>
      <dgm:t>
        <a:bodyPr/>
        <a:lstStyle/>
        <a:p>
          <a:endParaRPr lang="en-US"/>
        </a:p>
      </dgm:t>
    </dgm:pt>
    <dgm:pt modelId="{EEEBF70B-114A-46D8-B501-D8CB6EEC5B2A}" type="sibTrans" cxnId="{06E1BD1B-1955-4C1F-A965-F2D580C6211A}">
      <dgm:prSet/>
      <dgm:spPr/>
      <dgm:t>
        <a:bodyPr/>
        <a:lstStyle/>
        <a:p>
          <a:endParaRPr lang="en-US"/>
        </a:p>
      </dgm:t>
    </dgm:pt>
    <dgm:pt modelId="{7688F630-FD49-461E-8C50-CD5DEDC58B4F}">
      <dgm:prSet phldrT="[Text]"/>
      <dgm:spPr>
        <a:solidFill>
          <a:srgbClr val="FFC000"/>
        </a:solidFill>
      </dgm:spPr>
      <dgm:t>
        <a:bodyPr/>
        <a:lstStyle/>
        <a:p>
          <a:r>
            <a:rPr lang="en-US" smtClean="0"/>
            <a:t>Step 3</a:t>
          </a:r>
          <a:endParaRPr lang="en-US"/>
        </a:p>
      </dgm:t>
    </dgm:pt>
    <dgm:pt modelId="{7554FE3B-3B7C-4E66-ADC5-00B00663AF31}" type="parTrans" cxnId="{94A22D45-AED8-4CE1-9B5F-84BA05A355A0}">
      <dgm:prSet/>
      <dgm:spPr/>
      <dgm:t>
        <a:bodyPr/>
        <a:lstStyle/>
        <a:p>
          <a:endParaRPr lang="en-US"/>
        </a:p>
      </dgm:t>
    </dgm:pt>
    <dgm:pt modelId="{EFADF12C-8306-4DDF-9309-2EC65361BA77}" type="sibTrans" cxnId="{94A22D45-AED8-4CE1-9B5F-84BA05A355A0}">
      <dgm:prSet/>
      <dgm:spPr/>
      <dgm:t>
        <a:bodyPr/>
        <a:lstStyle/>
        <a:p>
          <a:endParaRPr lang="en-US"/>
        </a:p>
      </dgm:t>
    </dgm:pt>
    <dgm:pt modelId="{1DE369EB-13F8-47FE-80FB-1DAFB9DDB575}">
      <dgm:prSet phldrT="[Text]"/>
      <dgm:spPr>
        <a:solidFill>
          <a:srgbClr val="FFC000"/>
        </a:solidFill>
      </dgm:spPr>
      <dgm:t>
        <a:bodyPr/>
        <a:lstStyle/>
        <a:p>
          <a:r>
            <a:rPr lang="en-US" smtClean="0"/>
            <a:t>Step 4</a:t>
          </a:r>
          <a:endParaRPr lang="en-US"/>
        </a:p>
      </dgm:t>
    </dgm:pt>
    <dgm:pt modelId="{6BF4D36B-A20E-42E7-B092-00F2122262B4}" type="parTrans" cxnId="{B936848E-A363-4BD4-81A5-6766ABCB9B0B}">
      <dgm:prSet/>
      <dgm:spPr/>
      <dgm:t>
        <a:bodyPr/>
        <a:lstStyle/>
        <a:p>
          <a:endParaRPr lang="en-US"/>
        </a:p>
      </dgm:t>
    </dgm:pt>
    <dgm:pt modelId="{E9D827F5-E885-4A4D-8816-2B38FDBC8DC7}" type="sibTrans" cxnId="{B936848E-A363-4BD4-81A5-6766ABCB9B0B}">
      <dgm:prSet/>
      <dgm:spPr/>
      <dgm:t>
        <a:bodyPr/>
        <a:lstStyle/>
        <a:p>
          <a:endParaRPr lang="en-US"/>
        </a:p>
      </dgm:t>
    </dgm:pt>
    <dgm:pt modelId="{48631432-A33F-42B8-B685-C0AE6CF3439D}">
      <dgm:prSet phldrT="[Text]"/>
      <dgm:spPr>
        <a:solidFill>
          <a:srgbClr val="FFC000"/>
        </a:solidFill>
      </dgm:spPr>
      <dgm:t>
        <a:bodyPr/>
        <a:lstStyle/>
        <a:p>
          <a:r>
            <a:rPr lang="en-US" smtClean="0"/>
            <a:t>Step 5</a:t>
          </a:r>
          <a:endParaRPr lang="en-US"/>
        </a:p>
      </dgm:t>
    </dgm:pt>
    <dgm:pt modelId="{12644C38-7636-405D-8B4B-AC9752CEF59F}" type="parTrans" cxnId="{E2E34452-78CF-4DE9-A678-66A90739A3F0}">
      <dgm:prSet/>
      <dgm:spPr/>
      <dgm:t>
        <a:bodyPr/>
        <a:lstStyle/>
        <a:p>
          <a:endParaRPr lang="en-US"/>
        </a:p>
      </dgm:t>
    </dgm:pt>
    <dgm:pt modelId="{EDBCECF8-5F2C-4765-A967-DC7F414F4426}" type="sibTrans" cxnId="{E2E34452-78CF-4DE9-A678-66A90739A3F0}">
      <dgm:prSet/>
      <dgm:spPr/>
      <dgm:t>
        <a:bodyPr/>
        <a:lstStyle/>
        <a:p>
          <a:endParaRPr lang="en-US"/>
        </a:p>
      </dgm:t>
    </dgm:pt>
    <dgm:pt modelId="{C8BEE006-2A4D-4CC7-B3DC-35528FA798D7}" type="pres">
      <dgm:prSet presAssocID="{4A9B0C64-65D9-455D-BB9A-1393F1C578AC}" presName="theList" presStyleCnt="0">
        <dgm:presLayoutVars>
          <dgm:dir/>
          <dgm:animLvl val="lvl"/>
          <dgm:resizeHandles val="exact"/>
        </dgm:presLayoutVars>
      </dgm:prSet>
      <dgm:spPr/>
      <dgm:t>
        <a:bodyPr/>
        <a:lstStyle/>
        <a:p>
          <a:endParaRPr lang="en-US"/>
        </a:p>
      </dgm:t>
    </dgm:pt>
    <dgm:pt modelId="{269805D1-7486-4FCF-BE5D-DE99009DE5CA}" type="pres">
      <dgm:prSet presAssocID="{C2742073-30F6-465B-BFC5-D724E93719B0}" presName="compNode" presStyleCnt="0"/>
      <dgm:spPr/>
      <dgm:t>
        <a:bodyPr/>
        <a:lstStyle/>
        <a:p>
          <a:endParaRPr lang="en-US"/>
        </a:p>
      </dgm:t>
    </dgm:pt>
    <dgm:pt modelId="{75A01EAB-94B7-4FE9-B9AD-F24857CC50AC}" type="pres">
      <dgm:prSet presAssocID="{C2742073-30F6-465B-BFC5-D724E93719B0}" presName="noGeometry" presStyleCnt="0"/>
      <dgm:spPr/>
      <dgm:t>
        <a:bodyPr/>
        <a:lstStyle/>
        <a:p>
          <a:endParaRPr lang="en-US"/>
        </a:p>
      </dgm:t>
    </dgm:pt>
    <dgm:pt modelId="{7D0C16DE-0EE5-4391-B54B-E63015C4B8BC}" type="pres">
      <dgm:prSet presAssocID="{C2742073-30F6-465B-BFC5-D724E93719B0}" presName="childTextVisible" presStyleLbl="bgAccFollowNode1" presStyleIdx="0" presStyleCnt="5">
        <dgm:presLayoutVars>
          <dgm:bulletEnabled val="1"/>
        </dgm:presLayoutVars>
      </dgm:prSet>
      <dgm:spPr/>
      <dgm:t>
        <a:bodyPr/>
        <a:lstStyle/>
        <a:p>
          <a:endParaRPr lang="en-US"/>
        </a:p>
      </dgm:t>
    </dgm:pt>
    <dgm:pt modelId="{118101B1-323D-48A0-9FED-DC9FA5B4B352}" type="pres">
      <dgm:prSet presAssocID="{C2742073-30F6-465B-BFC5-D724E93719B0}" presName="childTextHidden" presStyleLbl="bgAccFollowNode1" presStyleIdx="0" presStyleCnt="5"/>
      <dgm:spPr/>
      <dgm:t>
        <a:bodyPr/>
        <a:lstStyle/>
        <a:p>
          <a:endParaRPr lang="en-US"/>
        </a:p>
      </dgm:t>
    </dgm:pt>
    <dgm:pt modelId="{C0CE6754-2FFC-4447-A377-879E9E7D3FAC}" type="pres">
      <dgm:prSet presAssocID="{C2742073-30F6-465B-BFC5-D724E93719B0}" presName="parentText" presStyleLbl="node1" presStyleIdx="0" presStyleCnt="5" custLinFactNeighborX="-572" custLinFactNeighborY="-61209">
        <dgm:presLayoutVars>
          <dgm:chMax val="1"/>
          <dgm:bulletEnabled val="1"/>
        </dgm:presLayoutVars>
      </dgm:prSet>
      <dgm:spPr/>
      <dgm:t>
        <a:bodyPr/>
        <a:lstStyle/>
        <a:p>
          <a:endParaRPr lang="en-US"/>
        </a:p>
      </dgm:t>
    </dgm:pt>
    <dgm:pt modelId="{446BC72E-1AAA-4563-BF68-52328D9AA059}" type="pres">
      <dgm:prSet presAssocID="{C2742073-30F6-465B-BFC5-D724E93719B0}" presName="aSpace" presStyleCnt="0"/>
      <dgm:spPr/>
      <dgm:t>
        <a:bodyPr/>
        <a:lstStyle/>
        <a:p>
          <a:endParaRPr lang="en-US"/>
        </a:p>
      </dgm:t>
    </dgm:pt>
    <dgm:pt modelId="{7458B659-3A62-4104-A44C-47FCFD9D976E}" type="pres">
      <dgm:prSet presAssocID="{200490F9-A8C9-4C8D-99F7-F180E1A052E9}" presName="compNode" presStyleCnt="0"/>
      <dgm:spPr/>
      <dgm:t>
        <a:bodyPr/>
        <a:lstStyle/>
        <a:p>
          <a:endParaRPr lang="en-US"/>
        </a:p>
      </dgm:t>
    </dgm:pt>
    <dgm:pt modelId="{28B19E7D-47E8-49AB-ABAB-87A6EBE32B1A}" type="pres">
      <dgm:prSet presAssocID="{200490F9-A8C9-4C8D-99F7-F180E1A052E9}" presName="noGeometry" presStyleCnt="0"/>
      <dgm:spPr/>
      <dgm:t>
        <a:bodyPr/>
        <a:lstStyle/>
        <a:p>
          <a:endParaRPr lang="en-US"/>
        </a:p>
      </dgm:t>
    </dgm:pt>
    <dgm:pt modelId="{414B6003-3AD2-4C72-B7D0-791C289482A8}" type="pres">
      <dgm:prSet presAssocID="{200490F9-A8C9-4C8D-99F7-F180E1A052E9}" presName="childTextVisible" presStyleLbl="bgAccFollowNode1" presStyleIdx="1" presStyleCnt="5">
        <dgm:presLayoutVars>
          <dgm:bulletEnabled val="1"/>
        </dgm:presLayoutVars>
      </dgm:prSet>
      <dgm:spPr/>
      <dgm:t>
        <a:bodyPr/>
        <a:lstStyle/>
        <a:p>
          <a:endParaRPr lang="en-US"/>
        </a:p>
      </dgm:t>
    </dgm:pt>
    <dgm:pt modelId="{D4F6B3EF-9AAA-451C-A81E-19391AA39557}" type="pres">
      <dgm:prSet presAssocID="{200490F9-A8C9-4C8D-99F7-F180E1A052E9}" presName="childTextHidden" presStyleLbl="bgAccFollowNode1" presStyleIdx="1" presStyleCnt="5"/>
      <dgm:spPr/>
      <dgm:t>
        <a:bodyPr/>
        <a:lstStyle/>
        <a:p>
          <a:endParaRPr lang="en-US"/>
        </a:p>
      </dgm:t>
    </dgm:pt>
    <dgm:pt modelId="{9DC8CF5D-D9EE-42BD-B985-97393E191771}" type="pres">
      <dgm:prSet presAssocID="{200490F9-A8C9-4C8D-99F7-F180E1A052E9}" presName="parentText" presStyleLbl="node1" presStyleIdx="1" presStyleCnt="5" custLinFactNeighborX="-5247" custLinFactNeighborY="-59460">
        <dgm:presLayoutVars>
          <dgm:chMax val="1"/>
          <dgm:bulletEnabled val="1"/>
        </dgm:presLayoutVars>
      </dgm:prSet>
      <dgm:spPr/>
      <dgm:t>
        <a:bodyPr/>
        <a:lstStyle/>
        <a:p>
          <a:endParaRPr lang="en-US"/>
        </a:p>
      </dgm:t>
    </dgm:pt>
    <dgm:pt modelId="{144A9C40-3C88-430C-A118-54E7170207E0}" type="pres">
      <dgm:prSet presAssocID="{200490F9-A8C9-4C8D-99F7-F180E1A052E9}" presName="aSpace" presStyleCnt="0"/>
      <dgm:spPr/>
      <dgm:t>
        <a:bodyPr/>
        <a:lstStyle/>
        <a:p>
          <a:endParaRPr lang="en-US"/>
        </a:p>
      </dgm:t>
    </dgm:pt>
    <dgm:pt modelId="{BF5FFF26-A0DC-46D7-A1A9-CA536DBD1418}" type="pres">
      <dgm:prSet presAssocID="{7688F630-FD49-461E-8C50-CD5DEDC58B4F}" presName="compNode" presStyleCnt="0"/>
      <dgm:spPr/>
      <dgm:t>
        <a:bodyPr/>
        <a:lstStyle/>
        <a:p>
          <a:endParaRPr lang="en-US"/>
        </a:p>
      </dgm:t>
    </dgm:pt>
    <dgm:pt modelId="{A9CEC357-6F27-4F4C-A6E5-B61409FA23DE}" type="pres">
      <dgm:prSet presAssocID="{7688F630-FD49-461E-8C50-CD5DEDC58B4F}" presName="noGeometry" presStyleCnt="0"/>
      <dgm:spPr/>
      <dgm:t>
        <a:bodyPr/>
        <a:lstStyle/>
        <a:p>
          <a:endParaRPr lang="en-US"/>
        </a:p>
      </dgm:t>
    </dgm:pt>
    <dgm:pt modelId="{27FAF07C-C1AB-4DC8-B665-49C691F30836}" type="pres">
      <dgm:prSet presAssocID="{7688F630-FD49-461E-8C50-CD5DEDC58B4F}" presName="childTextVisible" presStyleLbl="bgAccFollowNode1" presStyleIdx="2" presStyleCnt="5">
        <dgm:presLayoutVars>
          <dgm:bulletEnabled val="1"/>
        </dgm:presLayoutVars>
      </dgm:prSet>
      <dgm:spPr/>
      <dgm:t>
        <a:bodyPr/>
        <a:lstStyle/>
        <a:p>
          <a:endParaRPr lang="en-US"/>
        </a:p>
      </dgm:t>
    </dgm:pt>
    <dgm:pt modelId="{9038E95F-DD8D-40C1-B6E1-8598A103D94C}" type="pres">
      <dgm:prSet presAssocID="{7688F630-FD49-461E-8C50-CD5DEDC58B4F}" presName="childTextHidden" presStyleLbl="bgAccFollowNode1" presStyleIdx="2" presStyleCnt="5"/>
      <dgm:spPr/>
      <dgm:t>
        <a:bodyPr/>
        <a:lstStyle/>
        <a:p>
          <a:endParaRPr lang="en-US"/>
        </a:p>
      </dgm:t>
    </dgm:pt>
    <dgm:pt modelId="{ACE1C971-FE02-449A-AD09-3B59EEE5FC45}" type="pres">
      <dgm:prSet presAssocID="{7688F630-FD49-461E-8C50-CD5DEDC58B4F}" presName="parentText" presStyleLbl="node1" presStyleIdx="2" presStyleCnt="5" custLinFactNeighborX="-8744" custLinFactNeighborY="-62958">
        <dgm:presLayoutVars>
          <dgm:chMax val="1"/>
          <dgm:bulletEnabled val="1"/>
        </dgm:presLayoutVars>
      </dgm:prSet>
      <dgm:spPr/>
      <dgm:t>
        <a:bodyPr/>
        <a:lstStyle/>
        <a:p>
          <a:endParaRPr lang="en-US"/>
        </a:p>
      </dgm:t>
    </dgm:pt>
    <dgm:pt modelId="{5EF910D1-C577-4253-B207-AA4CED9F3BA4}" type="pres">
      <dgm:prSet presAssocID="{7688F630-FD49-461E-8C50-CD5DEDC58B4F}" presName="aSpace" presStyleCnt="0"/>
      <dgm:spPr/>
      <dgm:t>
        <a:bodyPr/>
        <a:lstStyle/>
        <a:p>
          <a:endParaRPr lang="en-US"/>
        </a:p>
      </dgm:t>
    </dgm:pt>
    <dgm:pt modelId="{4E606CF5-4F93-473C-B4E2-044122226F77}" type="pres">
      <dgm:prSet presAssocID="{1DE369EB-13F8-47FE-80FB-1DAFB9DDB575}" presName="compNode" presStyleCnt="0"/>
      <dgm:spPr/>
      <dgm:t>
        <a:bodyPr/>
        <a:lstStyle/>
        <a:p>
          <a:endParaRPr lang="en-US"/>
        </a:p>
      </dgm:t>
    </dgm:pt>
    <dgm:pt modelId="{310164F6-FD22-4905-92BE-22A1879611B9}" type="pres">
      <dgm:prSet presAssocID="{1DE369EB-13F8-47FE-80FB-1DAFB9DDB575}" presName="noGeometry" presStyleCnt="0"/>
      <dgm:spPr/>
      <dgm:t>
        <a:bodyPr/>
        <a:lstStyle/>
        <a:p>
          <a:endParaRPr lang="en-US"/>
        </a:p>
      </dgm:t>
    </dgm:pt>
    <dgm:pt modelId="{09FD3868-4201-429D-BAE1-7A46BEBBD899}" type="pres">
      <dgm:prSet presAssocID="{1DE369EB-13F8-47FE-80FB-1DAFB9DDB575}" presName="childTextVisible" presStyleLbl="bgAccFollowNode1" presStyleIdx="3" presStyleCnt="5">
        <dgm:presLayoutVars>
          <dgm:bulletEnabled val="1"/>
        </dgm:presLayoutVars>
      </dgm:prSet>
      <dgm:spPr/>
      <dgm:t>
        <a:bodyPr/>
        <a:lstStyle/>
        <a:p>
          <a:endParaRPr lang="en-US"/>
        </a:p>
      </dgm:t>
    </dgm:pt>
    <dgm:pt modelId="{8F05B758-D0B8-4AC1-98CD-C1A935A956DA}" type="pres">
      <dgm:prSet presAssocID="{1DE369EB-13F8-47FE-80FB-1DAFB9DDB575}" presName="childTextHidden" presStyleLbl="bgAccFollowNode1" presStyleIdx="3" presStyleCnt="5"/>
      <dgm:spPr/>
      <dgm:t>
        <a:bodyPr/>
        <a:lstStyle/>
        <a:p>
          <a:endParaRPr lang="en-US"/>
        </a:p>
      </dgm:t>
    </dgm:pt>
    <dgm:pt modelId="{4E8B8941-35B4-400E-9C9B-67706D0718A7}" type="pres">
      <dgm:prSet presAssocID="{1DE369EB-13F8-47FE-80FB-1DAFB9DDB575}" presName="parentText" presStyleLbl="node1" presStyleIdx="3" presStyleCnt="5" custLinFactNeighborX="-8744" custLinFactNeighborY="-62960">
        <dgm:presLayoutVars>
          <dgm:chMax val="1"/>
          <dgm:bulletEnabled val="1"/>
        </dgm:presLayoutVars>
      </dgm:prSet>
      <dgm:spPr/>
      <dgm:t>
        <a:bodyPr/>
        <a:lstStyle/>
        <a:p>
          <a:endParaRPr lang="en-US"/>
        </a:p>
      </dgm:t>
    </dgm:pt>
    <dgm:pt modelId="{681B552B-C9BE-4FD5-8A0D-C7E7C834E752}" type="pres">
      <dgm:prSet presAssocID="{1DE369EB-13F8-47FE-80FB-1DAFB9DDB575}" presName="aSpace" presStyleCnt="0"/>
      <dgm:spPr/>
      <dgm:t>
        <a:bodyPr/>
        <a:lstStyle/>
        <a:p>
          <a:endParaRPr lang="en-US"/>
        </a:p>
      </dgm:t>
    </dgm:pt>
    <dgm:pt modelId="{DB579AD8-71F0-411B-AC0B-D6EE6870DCAD}" type="pres">
      <dgm:prSet presAssocID="{48631432-A33F-42B8-B685-C0AE6CF3439D}" presName="compNode" presStyleCnt="0"/>
      <dgm:spPr/>
      <dgm:t>
        <a:bodyPr/>
        <a:lstStyle/>
        <a:p>
          <a:endParaRPr lang="en-US"/>
        </a:p>
      </dgm:t>
    </dgm:pt>
    <dgm:pt modelId="{4C8C82F9-A413-45B3-BAE3-1F6841AA5B72}" type="pres">
      <dgm:prSet presAssocID="{48631432-A33F-42B8-B685-C0AE6CF3439D}" presName="noGeometry" presStyleCnt="0"/>
      <dgm:spPr/>
      <dgm:t>
        <a:bodyPr/>
        <a:lstStyle/>
        <a:p>
          <a:endParaRPr lang="en-US"/>
        </a:p>
      </dgm:t>
    </dgm:pt>
    <dgm:pt modelId="{B5A43CCC-1754-420D-B64B-0D925BE676C7}" type="pres">
      <dgm:prSet presAssocID="{48631432-A33F-42B8-B685-C0AE6CF3439D}" presName="childTextVisible" presStyleLbl="bgAccFollowNode1" presStyleIdx="4" presStyleCnt="5">
        <dgm:presLayoutVars>
          <dgm:bulletEnabled val="1"/>
        </dgm:presLayoutVars>
      </dgm:prSet>
      <dgm:spPr/>
      <dgm:t>
        <a:bodyPr/>
        <a:lstStyle/>
        <a:p>
          <a:endParaRPr lang="en-US"/>
        </a:p>
      </dgm:t>
    </dgm:pt>
    <dgm:pt modelId="{85929914-8528-45BD-873C-FCDE7C83D3CD}" type="pres">
      <dgm:prSet presAssocID="{48631432-A33F-42B8-B685-C0AE6CF3439D}" presName="childTextHidden" presStyleLbl="bgAccFollowNode1" presStyleIdx="4" presStyleCnt="5"/>
      <dgm:spPr/>
      <dgm:t>
        <a:bodyPr/>
        <a:lstStyle/>
        <a:p>
          <a:endParaRPr lang="en-US"/>
        </a:p>
      </dgm:t>
    </dgm:pt>
    <dgm:pt modelId="{B98852F8-7F72-454F-9EA8-1058EEE4F5BA}" type="pres">
      <dgm:prSet presAssocID="{48631432-A33F-42B8-B685-C0AE6CF3439D}" presName="parentText" presStyleLbl="node1" presStyleIdx="4" presStyleCnt="5" custLinFactNeighborX="3670" custLinFactNeighborY="-62960">
        <dgm:presLayoutVars>
          <dgm:chMax val="1"/>
          <dgm:bulletEnabled val="1"/>
        </dgm:presLayoutVars>
      </dgm:prSet>
      <dgm:spPr/>
      <dgm:t>
        <a:bodyPr/>
        <a:lstStyle/>
        <a:p>
          <a:endParaRPr lang="en-US"/>
        </a:p>
      </dgm:t>
    </dgm:pt>
  </dgm:ptLst>
  <dgm:cxnLst>
    <dgm:cxn modelId="{94A22D45-AED8-4CE1-9B5F-84BA05A355A0}" srcId="{4A9B0C64-65D9-455D-BB9A-1393F1C578AC}" destId="{7688F630-FD49-461E-8C50-CD5DEDC58B4F}" srcOrd="2" destOrd="0" parTransId="{7554FE3B-3B7C-4E66-ADC5-00B00663AF31}" sibTransId="{EFADF12C-8306-4DDF-9309-2EC65361BA77}"/>
    <dgm:cxn modelId="{710C1E92-FD0F-4829-90DC-0758AA522818}" type="presOf" srcId="{4A9B0C64-65D9-455D-BB9A-1393F1C578AC}" destId="{C8BEE006-2A4D-4CC7-B3DC-35528FA798D7}" srcOrd="0" destOrd="0" presId="urn:microsoft.com/office/officeart/2005/8/layout/hProcess6"/>
    <dgm:cxn modelId="{0DFB7984-D598-41FB-80FA-5EBC778A363B}" srcId="{4A9B0C64-65D9-455D-BB9A-1393F1C578AC}" destId="{C2742073-30F6-465B-BFC5-D724E93719B0}" srcOrd="0" destOrd="0" parTransId="{023DEE68-3C7A-4752-A5DE-22B39E80DC70}" sibTransId="{9CE966C0-4F2A-45CF-9454-73F3110E62D6}"/>
    <dgm:cxn modelId="{0DC8433C-B0EC-488E-A582-B3B1C86AC0A2}" type="presOf" srcId="{48631432-A33F-42B8-B685-C0AE6CF3439D}" destId="{B98852F8-7F72-454F-9EA8-1058EEE4F5BA}" srcOrd="0" destOrd="0" presId="urn:microsoft.com/office/officeart/2005/8/layout/hProcess6"/>
    <dgm:cxn modelId="{592F2796-08A0-466A-9C47-8E040B7117FB}" type="presOf" srcId="{1DE369EB-13F8-47FE-80FB-1DAFB9DDB575}" destId="{4E8B8941-35B4-400E-9C9B-67706D0718A7}" srcOrd="0" destOrd="0" presId="urn:microsoft.com/office/officeart/2005/8/layout/hProcess6"/>
    <dgm:cxn modelId="{829065AD-9874-4E1C-AABC-8E424B438FB3}" type="presOf" srcId="{C2742073-30F6-465B-BFC5-D724E93719B0}" destId="{C0CE6754-2FFC-4447-A377-879E9E7D3FAC}" srcOrd="0" destOrd="0" presId="urn:microsoft.com/office/officeart/2005/8/layout/hProcess6"/>
    <dgm:cxn modelId="{9392DD9B-6F70-4620-8C04-49A3977E3577}" type="presOf" srcId="{7688F630-FD49-461E-8C50-CD5DEDC58B4F}" destId="{ACE1C971-FE02-449A-AD09-3B59EEE5FC45}" srcOrd="0" destOrd="0" presId="urn:microsoft.com/office/officeart/2005/8/layout/hProcess6"/>
    <dgm:cxn modelId="{06E1BD1B-1955-4C1F-A965-F2D580C6211A}" srcId="{4A9B0C64-65D9-455D-BB9A-1393F1C578AC}" destId="{200490F9-A8C9-4C8D-99F7-F180E1A052E9}" srcOrd="1" destOrd="0" parTransId="{DBB4AB6A-70BC-4F9D-B464-D8C47C5D035B}" sibTransId="{EEEBF70B-114A-46D8-B501-D8CB6EEC5B2A}"/>
    <dgm:cxn modelId="{B936848E-A363-4BD4-81A5-6766ABCB9B0B}" srcId="{4A9B0C64-65D9-455D-BB9A-1393F1C578AC}" destId="{1DE369EB-13F8-47FE-80FB-1DAFB9DDB575}" srcOrd="3" destOrd="0" parTransId="{6BF4D36B-A20E-42E7-B092-00F2122262B4}" sibTransId="{E9D827F5-E885-4A4D-8816-2B38FDBC8DC7}"/>
    <dgm:cxn modelId="{E2E34452-78CF-4DE9-A678-66A90739A3F0}" srcId="{4A9B0C64-65D9-455D-BB9A-1393F1C578AC}" destId="{48631432-A33F-42B8-B685-C0AE6CF3439D}" srcOrd="4" destOrd="0" parTransId="{12644C38-7636-405D-8B4B-AC9752CEF59F}" sibTransId="{EDBCECF8-5F2C-4765-A967-DC7F414F4426}"/>
    <dgm:cxn modelId="{644678F3-DAAB-43BE-8C82-95E965925B7F}" type="presOf" srcId="{200490F9-A8C9-4C8D-99F7-F180E1A052E9}" destId="{9DC8CF5D-D9EE-42BD-B985-97393E191771}" srcOrd="0" destOrd="0" presId="urn:microsoft.com/office/officeart/2005/8/layout/hProcess6"/>
    <dgm:cxn modelId="{F345688C-422E-4B2A-B48E-FF3715830E32}" type="presParOf" srcId="{C8BEE006-2A4D-4CC7-B3DC-35528FA798D7}" destId="{269805D1-7486-4FCF-BE5D-DE99009DE5CA}" srcOrd="0" destOrd="0" presId="urn:microsoft.com/office/officeart/2005/8/layout/hProcess6"/>
    <dgm:cxn modelId="{860DBD5E-610D-41CE-991A-FC0C711A2C37}" type="presParOf" srcId="{269805D1-7486-4FCF-BE5D-DE99009DE5CA}" destId="{75A01EAB-94B7-4FE9-B9AD-F24857CC50AC}" srcOrd="0" destOrd="0" presId="urn:microsoft.com/office/officeart/2005/8/layout/hProcess6"/>
    <dgm:cxn modelId="{006F3FAF-6D52-4A78-B8C2-90704DA46EAE}" type="presParOf" srcId="{269805D1-7486-4FCF-BE5D-DE99009DE5CA}" destId="{7D0C16DE-0EE5-4391-B54B-E63015C4B8BC}" srcOrd="1" destOrd="0" presId="urn:microsoft.com/office/officeart/2005/8/layout/hProcess6"/>
    <dgm:cxn modelId="{064E91C3-C7F2-4BE2-8D8F-3917FE085071}" type="presParOf" srcId="{269805D1-7486-4FCF-BE5D-DE99009DE5CA}" destId="{118101B1-323D-48A0-9FED-DC9FA5B4B352}" srcOrd="2" destOrd="0" presId="urn:microsoft.com/office/officeart/2005/8/layout/hProcess6"/>
    <dgm:cxn modelId="{A3FB73DF-F773-4B54-A7C6-DDE7F3A3BCFD}" type="presParOf" srcId="{269805D1-7486-4FCF-BE5D-DE99009DE5CA}" destId="{C0CE6754-2FFC-4447-A377-879E9E7D3FAC}" srcOrd="3" destOrd="0" presId="urn:microsoft.com/office/officeart/2005/8/layout/hProcess6"/>
    <dgm:cxn modelId="{44F36B35-C4A4-4696-9003-DEBFA810A299}" type="presParOf" srcId="{C8BEE006-2A4D-4CC7-B3DC-35528FA798D7}" destId="{446BC72E-1AAA-4563-BF68-52328D9AA059}" srcOrd="1" destOrd="0" presId="urn:microsoft.com/office/officeart/2005/8/layout/hProcess6"/>
    <dgm:cxn modelId="{0C535823-F490-4B41-81D7-D84B99A18AE8}" type="presParOf" srcId="{C8BEE006-2A4D-4CC7-B3DC-35528FA798D7}" destId="{7458B659-3A62-4104-A44C-47FCFD9D976E}" srcOrd="2" destOrd="0" presId="urn:microsoft.com/office/officeart/2005/8/layout/hProcess6"/>
    <dgm:cxn modelId="{E4E1B600-853C-4069-9542-673F8AD2359A}" type="presParOf" srcId="{7458B659-3A62-4104-A44C-47FCFD9D976E}" destId="{28B19E7D-47E8-49AB-ABAB-87A6EBE32B1A}" srcOrd="0" destOrd="0" presId="urn:microsoft.com/office/officeart/2005/8/layout/hProcess6"/>
    <dgm:cxn modelId="{18223C37-37B9-43EC-93E6-7862716D8887}" type="presParOf" srcId="{7458B659-3A62-4104-A44C-47FCFD9D976E}" destId="{414B6003-3AD2-4C72-B7D0-791C289482A8}" srcOrd="1" destOrd="0" presId="urn:microsoft.com/office/officeart/2005/8/layout/hProcess6"/>
    <dgm:cxn modelId="{24F21E1F-A4F5-42D5-95E7-8CDB35459959}" type="presParOf" srcId="{7458B659-3A62-4104-A44C-47FCFD9D976E}" destId="{D4F6B3EF-9AAA-451C-A81E-19391AA39557}" srcOrd="2" destOrd="0" presId="urn:microsoft.com/office/officeart/2005/8/layout/hProcess6"/>
    <dgm:cxn modelId="{DED5CEC8-7F16-4BCE-9F85-5FDB0D55B398}" type="presParOf" srcId="{7458B659-3A62-4104-A44C-47FCFD9D976E}" destId="{9DC8CF5D-D9EE-42BD-B985-97393E191771}" srcOrd="3" destOrd="0" presId="urn:microsoft.com/office/officeart/2005/8/layout/hProcess6"/>
    <dgm:cxn modelId="{C335A3BD-723D-4BDE-949B-A8A902C2AF03}" type="presParOf" srcId="{C8BEE006-2A4D-4CC7-B3DC-35528FA798D7}" destId="{144A9C40-3C88-430C-A118-54E7170207E0}" srcOrd="3" destOrd="0" presId="urn:microsoft.com/office/officeart/2005/8/layout/hProcess6"/>
    <dgm:cxn modelId="{09D9C70C-573B-4FD1-92A9-EB8AA7E903BE}" type="presParOf" srcId="{C8BEE006-2A4D-4CC7-B3DC-35528FA798D7}" destId="{BF5FFF26-A0DC-46D7-A1A9-CA536DBD1418}" srcOrd="4" destOrd="0" presId="urn:microsoft.com/office/officeart/2005/8/layout/hProcess6"/>
    <dgm:cxn modelId="{5F01F07B-3A07-4D33-B3A0-BBDBFBE88F78}" type="presParOf" srcId="{BF5FFF26-A0DC-46D7-A1A9-CA536DBD1418}" destId="{A9CEC357-6F27-4F4C-A6E5-B61409FA23DE}" srcOrd="0" destOrd="0" presId="urn:microsoft.com/office/officeart/2005/8/layout/hProcess6"/>
    <dgm:cxn modelId="{91578E7F-F78A-4F77-AAAA-065D3FE752FF}" type="presParOf" srcId="{BF5FFF26-A0DC-46D7-A1A9-CA536DBD1418}" destId="{27FAF07C-C1AB-4DC8-B665-49C691F30836}" srcOrd="1" destOrd="0" presId="urn:microsoft.com/office/officeart/2005/8/layout/hProcess6"/>
    <dgm:cxn modelId="{5485A321-89A2-4B1F-A32D-4350A5AE0FF1}" type="presParOf" srcId="{BF5FFF26-A0DC-46D7-A1A9-CA536DBD1418}" destId="{9038E95F-DD8D-40C1-B6E1-8598A103D94C}" srcOrd="2" destOrd="0" presId="urn:microsoft.com/office/officeart/2005/8/layout/hProcess6"/>
    <dgm:cxn modelId="{21072DE8-8E3B-41BD-9DC1-63E1DDC01EF1}" type="presParOf" srcId="{BF5FFF26-A0DC-46D7-A1A9-CA536DBD1418}" destId="{ACE1C971-FE02-449A-AD09-3B59EEE5FC45}" srcOrd="3" destOrd="0" presId="urn:microsoft.com/office/officeart/2005/8/layout/hProcess6"/>
    <dgm:cxn modelId="{136BA819-B839-4AFB-B12E-7E1D97354E8F}" type="presParOf" srcId="{C8BEE006-2A4D-4CC7-B3DC-35528FA798D7}" destId="{5EF910D1-C577-4253-B207-AA4CED9F3BA4}" srcOrd="5" destOrd="0" presId="urn:microsoft.com/office/officeart/2005/8/layout/hProcess6"/>
    <dgm:cxn modelId="{AD8B85E3-510C-4D24-BD37-8E2F7F24F8DE}" type="presParOf" srcId="{C8BEE006-2A4D-4CC7-B3DC-35528FA798D7}" destId="{4E606CF5-4F93-473C-B4E2-044122226F77}" srcOrd="6" destOrd="0" presId="urn:microsoft.com/office/officeart/2005/8/layout/hProcess6"/>
    <dgm:cxn modelId="{45B14D1B-4ACC-4171-AE2F-82A23A942E8E}" type="presParOf" srcId="{4E606CF5-4F93-473C-B4E2-044122226F77}" destId="{310164F6-FD22-4905-92BE-22A1879611B9}" srcOrd="0" destOrd="0" presId="urn:microsoft.com/office/officeart/2005/8/layout/hProcess6"/>
    <dgm:cxn modelId="{3E7422AC-2556-4050-A228-8E3396CB35A6}" type="presParOf" srcId="{4E606CF5-4F93-473C-B4E2-044122226F77}" destId="{09FD3868-4201-429D-BAE1-7A46BEBBD899}" srcOrd="1" destOrd="0" presId="urn:microsoft.com/office/officeart/2005/8/layout/hProcess6"/>
    <dgm:cxn modelId="{542C6B2C-0CB7-4977-919F-C3C24F78EDE9}" type="presParOf" srcId="{4E606CF5-4F93-473C-B4E2-044122226F77}" destId="{8F05B758-D0B8-4AC1-98CD-C1A935A956DA}" srcOrd="2" destOrd="0" presId="urn:microsoft.com/office/officeart/2005/8/layout/hProcess6"/>
    <dgm:cxn modelId="{C094BE46-015A-4C6A-96F8-E0BF767EBB50}" type="presParOf" srcId="{4E606CF5-4F93-473C-B4E2-044122226F77}" destId="{4E8B8941-35B4-400E-9C9B-67706D0718A7}" srcOrd="3" destOrd="0" presId="urn:microsoft.com/office/officeart/2005/8/layout/hProcess6"/>
    <dgm:cxn modelId="{62A8841D-E1C6-463D-B676-4D8B43F4F60D}" type="presParOf" srcId="{C8BEE006-2A4D-4CC7-B3DC-35528FA798D7}" destId="{681B552B-C9BE-4FD5-8A0D-C7E7C834E752}" srcOrd="7" destOrd="0" presId="urn:microsoft.com/office/officeart/2005/8/layout/hProcess6"/>
    <dgm:cxn modelId="{333AACF7-CD9A-489D-B37C-57F54548301B}" type="presParOf" srcId="{C8BEE006-2A4D-4CC7-B3DC-35528FA798D7}" destId="{DB579AD8-71F0-411B-AC0B-D6EE6870DCAD}" srcOrd="8" destOrd="0" presId="urn:microsoft.com/office/officeart/2005/8/layout/hProcess6"/>
    <dgm:cxn modelId="{0BF28EC3-A570-42A9-9E6B-A67DBEA55579}" type="presParOf" srcId="{DB579AD8-71F0-411B-AC0B-D6EE6870DCAD}" destId="{4C8C82F9-A413-45B3-BAE3-1F6841AA5B72}" srcOrd="0" destOrd="0" presId="urn:microsoft.com/office/officeart/2005/8/layout/hProcess6"/>
    <dgm:cxn modelId="{D2D87D5C-5868-47E3-8712-E2005CEEADE8}" type="presParOf" srcId="{DB579AD8-71F0-411B-AC0B-D6EE6870DCAD}" destId="{B5A43CCC-1754-420D-B64B-0D925BE676C7}" srcOrd="1" destOrd="0" presId="urn:microsoft.com/office/officeart/2005/8/layout/hProcess6"/>
    <dgm:cxn modelId="{769C972F-BFB5-4F32-92F1-40DFC17C7601}" type="presParOf" srcId="{DB579AD8-71F0-411B-AC0B-D6EE6870DCAD}" destId="{85929914-8528-45BD-873C-FCDE7C83D3CD}" srcOrd="2" destOrd="0" presId="urn:microsoft.com/office/officeart/2005/8/layout/hProcess6"/>
    <dgm:cxn modelId="{EB78659E-E12C-4240-8EFD-9789A7561D89}" type="presParOf" srcId="{DB579AD8-71F0-411B-AC0B-D6EE6870DCAD}" destId="{B98852F8-7F72-454F-9EA8-1058EEE4F5B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F5990-103B-4D14-B029-3DAAB9670538}">
      <dsp:nvSpPr>
        <dsp:cNvPr id="0" name=""/>
        <dsp:cNvSpPr/>
      </dsp:nvSpPr>
      <dsp:spPr>
        <a:xfrm>
          <a:off x="6690136" y="2598110"/>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D858D7AE-6705-4F80-B5AB-C22EEB2DD09C}">
      <dsp:nvSpPr>
        <dsp:cNvPr id="0" name=""/>
        <dsp:cNvSpPr/>
      </dsp:nvSpPr>
      <dsp:spPr>
        <a:xfrm>
          <a:off x="5540722" y="2598110"/>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D52980E-AF3D-4A1B-ADFA-2731E4CD6746}">
      <dsp:nvSpPr>
        <dsp:cNvPr id="0" name=""/>
        <dsp:cNvSpPr/>
      </dsp:nvSpPr>
      <dsp:spPr>
        <a:xfrm>
          <a:off x="4334839" y="1259529"/>
          <a:ext cx="2355297" cy="685525"/>
        </a:xfrm>
        <a:custGeom>
          <a:avLst/>
          <a:gdLst/>
          <a:ahLst/>
          <a:cxnLst/>
          <a:rect l="0" t="0" r="0" b="0"/>
          <a:pathLst>
            <a:path>
              <a:moveTo>
                <a:pt x="0" y="0"/>
              </a:moveTo>
              <a:lnTo>
                <a:pt x="0" y="511284"/>
              </a:lnTo>
              <a:lnTo>
                <a:pt x="2355297" y="511284"/>
              </a:lnTo>
              <a:lnTo>
                <a:pt x="2355297"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A7FEE-00BD-48ED-A9C0-3EA4CE7B71FE}">
      <dsp:nvSpPr>
        <dsp:cNvPr id="0" name=""/>
        <dsp:cNvSpPr/>
      </dsp:nvSpPr>
      <dsp:spPr>
        <a:xfrm>
          <a:off x="2092478" y="2628698"/>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FD7CD-2FD9-40AF-9CC7-CCB5E2599FB5}">
      <dsp:nvSpPr>
        <dsp:cNvPr id="0" name=""/>
        <dsp:cNvSpPr/>
      </dsp:nvSpPr>
      <dsp:spPr>
        <a:xfrm>
          <a:off x="943064" y="2628698"/>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A3183-B02F-484C-A981-B6DF1B5A658C}">
      <dsp:nvSpPr>
        <dsp:cNvPr id="0" name=""/>
        <dsp:cNvSpPr/>
      </dsp:nvSpPr>
      <dsp:spPr>
        <a:xfrm>
          <a:off x="2092478" y="1259529"/>
          <a:ext cx="2242360" cy="685525"/>
        </a:xfrm>
        <a:custGeom>
          <a:avLst/>
          <a:gdLst/>
          <a:ahLst/>
          <a:cxnLst/>
          <a:rect l="0" t="0" r="0" b="0"/>
          <a:pathLst>
            <a:path>
              <a:moveTo>
                <a:pt x="2242360" y="0"/>
              </a:moveTo>
              <a:lnTo>
                <a:pt x="2242360" y="511284"/>
              </a:lnTo>
              <a:lnTo>
                <a:pt x="0" y="511284"/>
              </a:lnTo>
              <a:lnTo>
                <a:pt x="0"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B3B1-F9F5-4B20-8545-952A74DA7491}">
      <dsp:nvSpPr>
        <dsp:cNvPr id="0" name=""/>
        <dsp:cNvSpPr/>
      </dsp:nvSpPr>
      <dsp:spPr>
        <a:xfrm>
          <a:off x="3394409" y="703095"/>
          <a:ext cx="1880860" cy="55643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4B0CC-578B-4A84-BDBE-197A8722F25A}">
      <dsp:nvSpPr>
        <dsp:cNvPr id="0" name=""/>
        <dsp:cNvSpPr/>
      </dsp:nvSpPr>
      <dsp:spPr>
        <a:xfrm>
          <a:off x="3603394" y="901630"/>
          <a:ext cx="1880860" cy="556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GIST Request</a:t>
          </a:r>
          <a:endParaRPr lang="en-US" sz="1600" b="1" kern="1200" dirty="0"/>
        </a:p>
      </dsp:txBody>
      <dsp:txXfrm>
        <a:off x="3619691" y="917927"/>
        <a:ext cx="1848266" cy="523839"/>
      </dsp:txXfrm>
    </dsp:sp>
    <dsp:sp modelId="{0259D3C4-BFC7-4F40-9E30-7B95E2E79104}">
      <dsp:nvSpPr>
        <dsp:cNvPr id="0" name=""/>
        <dsp:cNvSpPr/>
      </dsp:nvSpPr>
      <dsp:spPr>
        <a:xfrm>
          <a:off x="812544" y="1945054"/>
          <a:ext cx="2559869" cy="68364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227B0-C0A9-463A-A610-53AB87282B12}">
      <dsp:nvSpPr>
        <dsp:cNvPr id="0" name=""/>
        <dsp:cNvSpPr/>
      </dsp:nvSpPr>
      <dsp:spPr>
        <a:xfrm>
          <a:off x="1021528" y="2143589"/>
          <a:ext cx="2559869" cy="6836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Interlibrary Loan</a:t>
          </a:r>
        </a:p>
      </dsp:txBody>
      <dsp:txXfrm>
        <a:off x="1041551" y="2163612"/>
        <a:ext cx="2519823" cy="643597"/>
      </dsp:txXfrm>
    </dsp:sp>
    <dsp:sp modelId="{DFE793FA-5B69-41E2-96EA-81FA28E4A772}">
      <dsp:nvSpPr>
        <dsp:cNvPr id="0" name=""/>
        <dsp:cNvSpPr/>
      </dsp:nvSpPr>
      <dsp:spPr>
        <a:xfrm>
          <a:off x="2634" y="3175714"/>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BA845-9D40-4D51-A048-0B3BEEC8B61B}">
      <dsp:nvSpPr>
        <dsp:cNvPr id="0" name=""/>
        <dsp:cNvSpPr/>
      </dsp:nvSpPr>
      <dsp:spPr>
        <a:xfrm>
          <a:off x="211618"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Unfilled</a:t>
          </a:r>
          <a:endParaRPr lang="en-US" sz="1600" kern="1200" dirty="0"/>
        </a:p>
      </dsp:txBody>
      <dsp:txXfrm>
        <a:off x="246599" y="3409231"/>
        <a:ext cx="1810898" cy="1124384"/>
      </dsp:txXfrm>
    </dsp:sp>
    <dsp:sp modelId="{712CC6D6-5904-4FDC-9F92-2655922E6952}">
      <dsp:nvSpPr>
        <dsp:cNvPr id="0" name=""/>
        <dsp:cNvSpPr/>
      </dsp:nvSpPr>
      <dsp:spPr>
        <a:xfrm>
          <a:off x="2301463" y="3175714"/>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D4CF8-9103-4CDC-89C5-BFB9A7461F72}">
      <dsp:nvSpPr>
        <dsp:cNvPr id="0" name=""/>
        <dsp:cNvSpPr/>
      </dsp:nvSpPr>
      <dsp:spPr>
        <a:xfrm>
          <a:off x="2510447"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Borrow</a:t>
          </a:r>
        </a:p>
      </dsp:txBody>
      <dsp:txXfrm>
        <a:off x="2545428" y="3409231"/>
        <a:ext cx="1810898" cy="1124384"/>
      </dsp:txXfrm>
    </dsp:sp>
    <dsp:sp modelId="{3539F708-7DD8-4C57-B13E-851DE284F2AE}">
      <dsp:nvSpPr>
        <dsp:cNvPr id="0" name=""/>
        <dsp:cNvSpPr/>
      </dsp:nvSpPr>
      <dsp:spPr>
        <a:xfrm>
          <a:off x="5131054" y="1945054"/>
          <a:ext cx="3118165" cy="65305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D90B9-926A-416B-944A-FF71B511C22D}">
      <dsp:nvSpPr>
        <dsp:cNvPr id="0" name=""/>
        <dsp:cNvSpPr/>
      </dsp:nvSpPr>
      <dsp:spPr>
        <a:xfrm>
          <a:off x="5340038" y="2143589"/>
          <a:ext cx="3118165" cy="65305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Acquisitions</a:t>
          </a:r>
        </a:p>
      </dsp:txBody>
      <dsp:txXfrm>
        <a:off x="5359165" y="2162716"/>
        <a:ext cx="3079911" cy="614802"/>
      </dsp:txXfrm>
    </dsp:sp>
    <dsp:sp modelId="{B8185FF3-0940-464B-94B7-77EB19E65326}">
      <dsp:nvSpPr>
        <dsp:cNvPr id="0" name=""/>
        <dsp:cNvSpPr/>
      </dsp:nvSpPr>
      <dsp:spPr>
        <a:xfrm>
          <a:off x="4600292" y="3145127"/>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E3A6A-621F-46D7-8B83-7044018FA870}">
      <dsp:nvSpPr>
        <dsp:cNvPr id="0" name=""/>
        <dsp:cNvSpPr/>
      </dsp:nvSpPr>
      <dsp:spPr>
        <a:xfrm>
          <a:off x="4809276" y="3343662"/>
          <a:ext cx="1880860" cy="1194346"/>
        </a:xfrm>
        <a:prstGeom prst="roundRect">
          <a:avLst>
            <a:gd name="adj" fmla="val 10000"/>
          </a:avLst>
        </a:prstGeom>
        <a:solidFill>
          <a:schemeClr val="lt1"/>
        </a:solidFill>
        <a:ln w="25400" cap="flat" cmpd="sng" algn="ctr">
          <a:solidFill>
            <a:srgbClr val="FF000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Buy</a:t>
          </a:r>
          <a:endParaRPr lang="en-US" sz="1600" b="1" kern="1200" dirty="0"/>
        </a:p>
      </dsp:txBody>
      <dsp:txXfrm>
        <a:off x="4844257" y="3378643"/>
        <a:ext cx="1810898" cy="1124384"/>
      </dsp:txXfrm>
    </dsp:sp>
    <dsp:sp modelId="{E88808A3-D9E0-4A32-BDED-7FA4CFBDEDBB}">
      <dsp:nvSpPr>
        <dsp:cNvPr id="0" name=""/>
        <dsp:cNvSpPr/>
      </dsp:nvSpPr>
      <dsp:spPr>
        <a:xfrm>
          <a:off x="6899121" y="3145127"/>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60C48-E470-4D85-98D2-5F0C1185F2CD}">
      <dsp:nvSpPr>
        <dsp:cNvPr id="0" name=""/>
        <dsp:cNvSpPr/>
      </dsp:nvSpPr>
      <dsp:spPr>
        <a:xfrm>
          <a:off x="7108105" y="3343662"/>
          <a:ext cx="1880860" cy="119434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Borrow</a:t>
          </a:r>
          <a:endParaRPr lang="en-US" sz="1600" kern="1200" dirty="0"/>
        </a:p>
      </dsp:txBody>
      <dsp:txXfrm>
        <a:off x="7143086" y="3378643"/>
        <a:ext cx="1810898" cy="1124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C16DE-0EE5-4391-B54B-E63015C4B8BC}">
      <dsp:nvSpPr>
        <dsp:cNvPr id="0" name=""/>
        <dsp:cNvSpPr/>
      </dsp:nvSpPr>
      <dsp:spPr>
        <a:xfrm>
          <a:off x="322823" y="561192"/>
          <a:ext cx="1276692" cy="1115989"/>
        </a:xfrm>
        <a:prstGeom prst="rightArrow">
          <a:avLst>
            <a:gd name="adj1" fmla="val 70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E6754-2FFC-4447-A377-879E9E7D3FAC}">
      <dsp:nvSpPr>
        <dsp:cNvPr id="0" name=""/>
        <dsp:cNvSpPr/>
      </dsp:nvSpPr>
      <dsp:spPr>
        <a:xfrm>
          <a:off x="0" y="409289"/>
          <a:ext cx="638346" cy="638346"/>
        </a:xfrm>
        <a:prstGeom prst="ellipse">
          <a:avLst/>
        </a:prstGeom>
        <a:solidFill>
          <a:srgbClr val="FFC000"/>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Step 1</a:t>
          </a:r>
          <a:endParaRPr lang="en-US" sz="1500" kern="1200"/>
        </a:p>
      </dsp:txBody>
      <dsp:txXfrm>
        <a:off x="93484" y="502773"/>
        <a:ext cx="451378" cy="451378"/>
      </dsp:txXfrm>
    </dsp:sp>
    <dsp:sp modelId="{414B6003-3AD2-4C72-B7D0-791C289482A8}">
      <dsp:nvSpPr>
        <dsp:cNvPr id="0" name=""/>
        <dsp:cNvSpPr/>
      </dsp:nvSpPr>
      <dsp:spPr>
        <a:xfrm>
          <a:off x="1998481" y="561192"/>
          <a:ext cx="1276692" cy="1115989"/>
        </a:xfrm>
        <a:prstGeom prst="rightArrow">
          <a:avLst>
            <a:gd name="adj1" fmla="val 70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8CF5D-D9EE-42BD-B985-97393E191771}">
      <dsp:nvSpPr>
        <dsp:cNvPr id="0" name=""/>
        <dsp:cNvSpPr/>
      </dsp:nvSpPr>
      <dsp:spPr>
        <a:xfrm>
          <a:off x="1645814" y="420453"/>
          <a:ext cx="638346" cy="638346"/>
        </a:xfrm>
        <a:prstGeom prst="ellipse">
          <a:avLst/>
        </a:prstGeom>
        <a:solidFill>
          <a:srgbClr val="FFC000"/>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Step 2</a:t>
          </a:r>
          <a:endParaRPr lang="en-US" sz="1500" kern="1200"/>
        </a:p>
      </dsp:txBody>
      <dsp:txXfrm>
        <a:off x="1739298" y="513937"/>
        <a:ext cx="451378" cy="451378"/>
      </dsp:txXfrm>
    </dsp:sp>
    <dsp:sp modelId="{27FAF07C-C1AB-4DC8-B665-49C691F30836}">
      <dsp:nvSpPr>
        <dsp:cNvPr id="0" name=""/>
        <dsp:cNvSpPr/>
      </dsp:nvSpPr>
      <dsp:spPr>
        <a:xfrm>
          <a:off x="3674140" y="561192"/>
          <a:ext cx="1276692" cy="1115989"/>
        </a:xfrm>
        <a:prstGeom prst="rightArrow">
          <a:avLst>
            <a:gd name="adj1" fmla="val 70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1C971-FE02-449A-AD09-3B59EEE5FC45}">
      <dsp:nvSpPr>
        <dsp:cNvPr id="0" name=""/>
        <dsp:cNvSpPr/>
      </dsp:nvSpPr>
      <dsp:spPr>
        <a:xfrm>
          <a:off x="3299150" y="398124"/>
          <a:ext cx="638346" cy="638346"/>
        </a:xfrm>
        <a:prstGeom prst="ellipse">
          <a:avLst/>
        </a:prstGeom>
        <a:solidFill>
          <a:srgbClr val="FFC000"/>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Step 3</a:t>
          </a:r>
          <a:endParaRPr lang="en-US" sz="1500" kern="1200"/>
        </a:p>
      </dsp:txBody>
      <dsp:txXfrm>
        <a:off x="3392634" y="491608"/>
        <a:ext cx="451378" cy="451378"/>
      </dsp:txXfrm>
    </dsp:sp>
    <dsp:sp modelId="{09FD3868-4201-429D-BAE1-7A46BEBBD899}">
      <dsp:nvSpPr>
        <dsp:cNvPr id="0" name=""/>
        <dsp:cNvSpPr/>
      </dsp:nvSpPr>
      <dsp:spPr>
        <a:xfrm>
          <a:off x="5349799" y="561192"/>
          <a:ext cx="1276692" cy="1115989"/>
        </a:xfrm>
        <a:prstGeom prst="rightArrow">
          <a:avLst>
            <a:gd name="adj1" fmla="val 70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B8941-35B4-400E-9C9B-67706D0718A7}">
      <dsp:nvSpPr>
        <dsp:cNvPr id="0" name=""/>
        <dsp:cNvSpPr/>
      </dsp:nvSpPr>
      <dsp:spPr>
        <a:xfrm>
          <a:off x="4974808" y="398111"/>
          <a:ext cx="638346" cy="638346"/>
        </a:xfrm>
        <a:prstGeom prst="ellipse">
          <a:avLst/>
        </a:prstGeom>
        <a:solidFill>
          <a:srgbClr val="FFC000"/>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Step 4</a:t>
          </a:r>
          <a:endParaRPr lang="en-US" sz="1500" kern="1200"/>
        </a:p>
      </dsp:txBody>
      <dsp:txXfrm>
        <a:off x="5068292" y="491595"/>
        <a:ext cx="451378" cy="451378"/>
      </dsp:txXfrm>
    </dsp:sp>
    <dsp:sp modelId="{B5A43CCC-1754-420D-B64B-0D925BE676C7}">
      <dsp:nvSpPr>
        <dsp:cNvPr id="0" name=""/>
        <dsp:cNvSpPr/>
      </dsp:nvSpPr>
      <dsp:spPr>
        <a:xfrm>
          <a:off x="7025457" y="561192"/>
          <a:ext cx="1276692" cy="1115989"/>
        </a:xfrm>
        <a:prstGeom prst="rightArrow">
          <a:avLst>
            <a:gd name="adj1" fmla="val 70000"/>
            <a:gd name="adj2" fmla="val 5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852F8-7F72-454F-9EA8-1058EEE4F5BA}">
      <dsp:nvSpPr>
        <dsp:cNvPr id="0" name=""/>
        <dsp:cNvSpPr/>
      </dsp:nvSpPr>
      <dsp:spPr>
        <a:xfrm>
          <a:off x="6729711" y="398111"/>
          <a:ext cx="638346" cy="638346"/>
        </a:xfrm>
        <a:prstGeom prst="ellipse">
          <a:avLst/>
        </a:prstGeom>
        <a:solidFill>
          <a:srgbClr val="FFC000"/>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smtClean="0"/>
            <a:t>Step 5</a:t>
          </a:r>
          <a:endParaRPr lang="en-US" sz="1500" kern="1200"/>
        </a:p>
      </dsp:txBody>
      <dsp:txXfrm>
        <a:off x="6823195" y="491595"/>
        <a:ext cx="451378" cy="4513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80D03-0AD1-44FE-9953-2DE7E8A2D61A}" type="datetimeFigureOut">
              <a:rPr lang="en-US" smtClean="0"/>
              <a:pPr/>
              <a:t>8/16/2011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93AB46-74E2-44DD-A5D0-C64CC35F187B}" type="slidenum">
              <a:rPr lang="en-US" smtClean="0"/>
              <a:pPr/>
              <a:t>‹#›</a:t>
            </a:fld>
            <a:endParaRPr lang="en-US"/>
          </a:p>
        </p:txBody>
      </p:sp>
    </p:spTree>
    <p:extLst>
      <p:ext uri="{BB962C8B-B14F-4D97-AF65-F5344CB8AC3E}">
        <p14:creationId xmlns:p14="http://schemas.microsoft.com/office/powerpoint/2010/main" val="20099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E59C5-3F67-4360-A4C0-C0EA6E49BCE6}" type="slidenum">
              <a:rPr lang="en-US" smtClean="0"/>
              <a:pPr/>
              <a:t>4</a:t>
            </a:fld>
            <a:endParaRPr lang="en-US"/>
          </a:p>
        </p:txBody>
      </p:sp>
    </p:spTree>
    <p:extLst>
      <p:ext uri="{BB962C8B-B14F-4D97-AF65-F5344CB8AC3E}">
        <p14:creationId xmlns:p14="http://schemas.microsoft.com/office/powerpoint/2010/main" val="222132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request</a:t>
            </a:r>
            <a:r>
              <a:rPr lang="en-US" baseline="0" dirty="0" smtClean="0"/>
              <a:t> type, this helps users decide whether or not they really want the item.</a:t>
            </a: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15</a:t>
            </a:fld>
            <a:endParaRPr lang="en-US"/>
          </a:p>
        </p:txBody>
      </p:sp>
    </p:spTree>
    <p:extLst>
      <p:ext uri="{BB962C8B-B14F-4D97-AF65-F5344CB8AC3E}">
        <p14:creationId xmlns:p14="http://schemas.microsoft.com/office/powerpoint/2010/main" val="139648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new</a:t>
            </a:r>
            <a:r>
              <a:rPr lang="en-US" baseline="0" dirty="0" smtClean="0"/>
              <a:t> books, users can view the Table of Contents and Book Preview. Otherwise, they can quickly access the full text.</a:t>
            </a:r>
          </a:p>
          <a:p>
            <a:endParaRPr lang="en-US" baseline="0" dirty="0" smtClean="0"/>
          </a:p>
          <a:p>
            <a:r>
              <a:rPr lang="en-US" baseline="0" dirty="0" smtClean="0"/>
              <a:t>The best part is that this allows users to search the book in full text to see if it’s relevant.</a:t>
            </a: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16</a:t>
            </a:fld>
            <a:endParaRPr lang="en-US"/>
          </a:p>
        </p:txBody>
      </p:sp>
    </p:spTree>
    <p:extLst>
      <p:ext uri="{BB962C8B-B14F-4D97-AF65-F5344CB8AC3E}">
        <p14:creationId xmlns:p14="http://schemas.microsoft.com/office/powerpoint/2010/main" val="92005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helps connect users to the otherwise </a:t>
            </a:r>
            <a:r>
              <a:rPr lang="en-US" baseline="0" dirty="0" smtClean="0"/>
              <a:t>hidden resources from Project Gutenberg and the Internet Archive (they are not indexed by Google).</a:t>
            </a: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17</a:t>
            </a:fld>
            <a:endParaRPr lang="en-US"/>
          </a:p>
        </p:txBody>
      </p:sp>
    </p:spTree>
    <p:extLst>
      <p:ext uri="{BB962C8B-B14F-4D97-AF65-F5344CB8AC3E}">
        <p14:creationId xmlns:p14="http://schemas.microsoft.com/office/powerpoint/2010/main" val="393008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customized—</a:t>
            </a:r>
            <a:r>
              <a:rPr lang="en-US" baseline="0" dirty="0" smtClean="0"/>
              <a:t>you choose two groups of OCLC symbols:</a:t>
            </a:r>
          </a:p>
          <a:p>
            <a:pPr marL="171450" indent="-171450">
              <a:buFont typeface="Arial"/>
              <a:buChar char="•"/>
            </a:pPr>
            <a:r>
              <a:rPr lang="en-US" baseline="0" dirty="0" smtClean="0"/>
              <a:t>Group 2: what about your library consortia?</a:t>
            </a:r>
          </a:p>
          <a:p>
            <a:pPr marL="171450" indent="-171450">
              <a:buFont typeface="Arial"/>
              <a:buChar char="•"/>
            </a:pPr>
            <a:r>
              <a:rPr lang="en-US" baseline="0" dirty="0" smtClean="0"/>
              <a:t>Group 3: expand this—what about the entire state?</a:t>
            </a:r>
          </a:p>
          <a:p>
            <a:pPr marL="171450" indent="-171450">
              <a:buFont typeface="Arial"/>
              <a:buChar char="•"/>
            </a:pPr>
            <a:endParaRPr lang="en-US" baseline="0" dirty="0" smtClean="0"/>
          </a:p>
          <a:p>
            <a:pPr marL="0" indent="0">
              <a:buFont typeface="Arial"/>
              <a:buNone/>
            </a:pPr>
            <a:r>
              <a:rPr lang="en-US" baseline="0" dirty="0" smtClean="0"/>
              <a:t>For each you can specify how many days an average delivery could take. Then you can specify how long it would take if no groups own it.</a:t>
            </a: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18</a:t>
            </a:fld>
            <a:endParaRPr lang="en-US"/>
          </a:p>
        </p:txBody>
      </p:sp>
    </p:spTree>
    <p:extLst>
      <p:ext uri="{BB962C8B-B14F-4D97-AF65-F5344CB8AC3E}">
        <p14:creationId xmlns:p14="http://schemas.microsoft.com/office/powerpoint/2010/main" val="162693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more</a:t>
            </a:r>
            <a:r>
              <a:rPr lang="en-US" baseline="0" dirty="0" smtClean="0"/>
              <a:t> vendors join the fun, we can use their APIs to provide a larger, customized listing.</a:t>
            </a:r>
          </a:p>
          <a:p>
            <a:endParaRPr lang="en-US" baseline="0" dirty="0" smtClean="0"/>
          </a:p>
          <a:p>
            <a:r>
              <a:rPr lang="en-US" baseline="0" dirty="0" smtClean="0"/>
              <a:t>In relation to the Acquisitions Manager, this can help your faculty and librarian users determine if the price is right.</a:t>
            </a:r>
          </a:p>
          <a:p>
            <a:endParaRPr lang="en-US" baseline="0" dirty="0" smtClean="0"/>
          </a:p>
          <a:p>
            <a:r>
              <a:rPr lang="en-US" baseline="0" dirty="0" smtClean="0"/>
              <a:t>For everyone, they may discover that a book is so cheap they’ll just buy their own copy. </a:t>
            </a:r>
          </a:p>
          <a:p>
            <a:endParaRPr lang="en-US" baseline="0" dirty="0" smtClean="0"/>
          </a:p>
          <a:p>
            <a:r>
              <a:rPr lang="en-US" baseline="0" dirty="0" smtClean="0"/>
              <a:t>Consider adding a link for donations in case the user only needs the item for a little while.</a:t>
            </a:r>
          </a:p>
        </p:txBody>
      </p:sp>
      <p:sp>
        <p:nvSpPr>
          <p:cNvPr id="4" name="Slide Number Placeholder 3"/>
          <p:cNvSpPr>
            <a:spLocks noGrp="1"/>
          </p:cNvSpPr>
          <p:nvPr>
            <p:ph type="sldNum" sz="quarter" idx="10"/>
          </p:nvPr>
        </p:nvSpPr>
        <p:spPr/>
        <p:txBody>
          <a:bodyPr/>
          <a:lstStyle/>
          <a:p>
            <a:fld id="{0E716582-3FC0-B34D-AB25-524CD0134F59}" type="slidenum">
              <a:rPr lang="en-US" smtClean="0"/>
              <a:pPr/>
              <a:t>19</a:t>
            </a:fld>
            <a:endParaRPr lang="en-US"/>
          </a:p>
        </p:txBody>
      </p:sp>
    </p:spTree>
    <p:extLst>
      <p:ext uri="{BB962C8B-B14F-4D97-AF65-F5344CB8AC3E}">
        <p14:creationId xmlns:p14="http://schemas.microsoft.com/office/powerpoint/2010/main" val="316327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this is default ILLiad data; however, the Purchase/Borrow question can be customized—so too can the delivery options</a:t>
            </a:r>
            <a:r>
              <a:rPr lang="en-US" baseline="0" dirty="0" smtClean="0"/>
              <a:t>.</a:t>
            </a:r>
          </a:p>
          <a:p>
            <a:endParaRPr lang="en-US" baseline="0" dirty="0" smtClean="0"/>
          </a:p>
          <a:p>
            <a:r>
              <a:rPr lang="en-US" baseline="0" dirty="0" smtClean="0"/>
              <a:t>Importance is hidden here because we did not utilize it for this user status in this example.</a:t>
            </a:r>
          </a:p>
          <a:p>
            <a:endParaRPr lang="en-US" baseline="0" dirty="0" smtClean="0"/>
          </a:p>
          <a:p>
            <a:r>
              <a:rPr lang="en-US" baseline="0" dirty="0" smtClean="0"/>
              <a:t>Note that for each user status in ILLiad you can create a custom request form. You can change questions, hide widgets, and disable purchasing.</a:t>
            </a: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20</a:t>
            </a:fld>
            <a:endParaRPr lang="en-US"/>
          </a:p>
        </p:txBody>
      </p:sp>
    </p:spTree>
    <p:extLst>
      <p:ext uri="{BB962C8B-B14F-4D97-AF65-F5344CB8AC3E}">
        <p14:creationId xmlns:p14="http://schemas.microsoft.com/office/powerpoint/2010/main" val="191368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Behind the scenes, GIST gathers a lot of the data that</a:t>
            </a:r>
            <a:r>
              <a:rPr lang="en-US" baseline="0" dirty="0" smtClean="0"/>
              <a:t> the user sees and sends it along with their feedback and item info into the ILLiad client.</a:t>
            </a:r>
          </a:p>
          <a:p>
            <a:endParaRPr lang="en-US" baseline="0" dirty="0" smtClean="0"/>
          </a:p>
          <a:p>
            <a:r>
              <a:rPr lang="en-US" baseline="0" dirty="0" smtClean="0"/>
              <a:t>Staff can then view all of the info in one convenient place to make informed decisions.</a:t>
            </a:r>
          </a:p>
          <a:p>
            <a:endParaRPr lang="en-US" baseline="0" dirty="0" smtClean="0"/>
          </a:p>
        </p:txBody>
      </p:sp>
      <p:sp>
        <p:nvSpPr>
          <p:cNvPr id="4" name="Slide Number Placeholder 3"/>
          <p:cNvSpPr>
            <a:spLocks noGrp="1"/>
          </p:cNvSpPr>
          <p:nvPr>
            <p:ph type="sldNum" sz="quarter" idx="10"/>
          </p:nvPr>
        </p:nvSpPr>
        <p:spPr/>
        <p:txBody>
          <a:bodyPr/>
          <a:lstStyle/>
          <a:p>
            <a:fld id="{0E716582-3FC0-B34D-AB25-524CD0134F59}" type="slidenum">
              <a:rPr lang="en-US" smtClean="0"/>
              <a:pPr/>
              <a:t>21</a:t>
            </a:fld>
            <a:endParaRPr lang="en-US"/>
          </a:p>
        </p:txBody>
      </p:sp>
    </p:spTree>
    <p:extLst>
      <p:ext uri="{BB962C8B-B14F-4D97-AF65-F5344CB8AC3E}">
        <p14:creationId xmlns:p14="http://schemas.microsoft.com/office/powerpoint/2010/main" val="2425162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everyone that the best results happen when the right people work together:</a:t>
            </a:r>
          </a:p>
          <a:p>
            <a:pPr marL="171450" indent="-171450">
              <a:buFont typeface="Arial"/>
              <a:buChar char="•"/>
            </a:pPr>
            <a:r>
              <a:rPr lang="en-US" dirty="0" smtClean="0"/>
              <a:t>ILL head</a:t>
            </a:r>
            <a:endParaRPr lang="en-US" baseline="0" dirty="0" smtClean="0"/>
          </a:p>
          <a:p>
            <a:pPr marL="171450" indent="-171450">
              <a:buFont typeface="Arial"/>
              <a:buChar char="•"/>
            </a:pPr>
            <a:r>
              <a:rPr lang="en-US" baseline="0" dirty="0" smtClean="0"/>
              <a:t>Webmaster</a:t>
            </a:r>
          </a:p>
          <a:p>
            <a:pPr marL="171450" indent="-171450">
              <a:buFont typeface="Arial"/>
              <a:buChar char="•"/>
            </a:pPr>
            <a:r>
              <a:rPr lang="en-US" baseline="0" dirty="0" smtClean="0"/>
              <a:t>Acquisitions head</a:t>
            </a:r>
          </a:p>
          <a:p>
            <a:pPr marL="171450" indent="-171450">
              <a:buFont typeface="Arial"/>
              <a:buChar char="•"/>
            </a:pPr>
            <a:r>
              <a:rPr lang="en-US" baseline="0" dirty="0" smtClean="0"/>
              <a:t>Administration</a:t>
            </a:r>
            <a:endParaRPr lang="en-US" dirty="0" smtClean="0"/>
          </a:p>
          <a:p>
            <a:pPr marL="0" indent="0">
              <a:buFont typeface="Arial"/>
              <a:buNone/>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Note that this now uses dedicated database tables in ILLiad—if upgrading, be sure to use the specified fields in the documentation (coming soon).</a:t>
            </a: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22</a:t>
            </a:fld>
            <a:endParaRPr lang="en-US"/>
          </a:p>
        </p:txBody>
      </p:sp>
    </p:spTree>
    <p:extLst>
      <p:ext uri="{BB962C8B-B14F-4D97-AF65-F5344CB8AC3E}">
        <p14:creationId xmlns:p14="http://schemas.microsoft.com/office/powerpoint/2010/main" val="859113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E59C5-3F67-4360-A4C0-C0EA6E49BCE6}" type="slidenum">
              <a:rPr lang="en-US" smtClean="0"/>
              <a:pPr/>
              <a:t>28</a:t>
            </a:fld>
            <a:endParaRPr lang="en-US"/>
          </a:p>
        </p:txBody>
      </p:sp>
    </p:spTree>
    <p:extLst>
      <p:ext uri="{BB962C8B-B14F-4D97-AF65-F5344CB8AC3E}">
        <p14:creationId xmlns:p14="http://schemas.microsoft.com/office/powerpoint/2010/main" val="222132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1: </a:t>
            </a:r>
            <a:r>
              <a:rPr lang="en-US" baseline="0" dirty="0" err="1" smtClean="0"/>
              <a:t>GISTWeb</a:t>
            </a:r>
            <a:endParaRPr lang="en-US" baseline="0" dirty="0" smtClean="0"/>
          </a:p>
          <a:p>
            <a:pPr marL="171450" indent="-171450">
              <a:buFont typeface="Arial"/>
              <a:buChar char="•"/>
            </a:pPr>
            <a:r>
              <a:rPr lang="en-US" baseline="0" dirty="0" smtClean="0"/>
              <a:t>User feedback</a:t>
            </a:r>
          </a:p>
          <a:p>
            <a:pPr marL="171450" indent="-171450">
              <a:buFont typeface="Arial"/>
              <a:buChar char="•"/>
            </a:pPr>
            <a:r>
              <a:rPr lang="en-US" baseline="0" dirty="0" smtClean="0"/>
              <a:t>Purchase recommendation</a:t>
            </a:r>
          </a:p>
          <a:p>
            <a:pPr marL="171450" indent="-171450">
              <a:buFont typeface="Arial"/>
              <a:buChar char="•"/>
            </a:pPr>
            <a:r>
              <a:rPr lang="en-US" baseline="0" dirty="0" smtClean="0"/>
              <a:t>Full text flag &amp; URL</a:t>
            </a:r>
          </a:p>
          <a:p>
            <a:pPr marL="171450" indent="-171450">
              <a:buFont typeface="Arial"/>
              <a:buChar char="•"/>
            </a:pPr>
            <a:r>
              <a:rPr lang="en-US" baseline="0" dirty="0" smtClean="0"/>
              <a:t>Local Holdings flag</a:t>
            </a:r>
          </a:p>
          <a:p>
            <a:endParaRPr lang="en-US" baseline="0" dirty="0" smtClean="0"/>
          </a:p>
          <a:p>
            <a:r>
              <a:rPr lang="en-US" baseline="0" dirty="0" smtClean="0"/>
              <a:t>Click 2: </a:t>
            </a:r>
            <a:r>
              <a:rPr lang="en-US" baseline="0" dirty="0" err="1" smtClean="0"/>
              <a:t>GISTFundLink</a:t>
            </a:r>
            <a:endParaRPr lang="en-US" baseline="0" dirty="0" smtClean="0"/>
          </a:p>
          <a:p>
            <a:pPr marL="171450" indent="-171450">
              <a:buFont typeface="Arial"/>
              <a:buChar char="•"/>
            </a:pPr>
            <a:r>
              <a:rPr lang="en-US" baseline="0" dirty="0" smtClean="0"/>
              <a:t>Connects users to funds</a:t>
            </a:r>
          </a:p>
          <a:p>
            <a:pPr marL="171450" indent="-171450">
              <a:buFont typeface="Arial"/>
              <a:buChar char="•"/>
            </a:pPr>
            <a:r>
              <a:rPr lang="en-US" baseline="0" dirty="0" smtClean="0"/>
              <a:t>One user can belong to multiple funds</a:t>
            </a:r>
          </a:p>
          <a:p>
            <a:endParaRPr lang="en-US" baseline="0" dirty="0" smtClean="0"/>
          </a:p>
          <a:p>
            <a:r>
              <a:rPr lang="en-US" baseline="0" dirty="0" smtClean="0"/>
              <a:t>Click 3: </a:t>
            </a:r>
            <a:r>
              <a:rPr lang="en-US" baseline="0" dirty="0" err="1" smtClean="0"/>
              <a:t>GISTFunds</a:t>
            </a:r>
            <a:endParaRPr lang="en-US" baseline="0" dirty="0" smtClean="0"/>
          </a:p>
          <a:p>
            <a:pPr marL="171450" indent="-171450">
              <a:buFont typeface="Arial"/>
              <a:buChar char="•"/>
            </a:pPr>
            <a:r>
              <a:rPr lang="en-US" baseline="0" dirty="0" smtClean="0"/>
              <a:t>Allocate budgets</a:t>
            </a:r>
          </a:p>
          <a:p>
            <a:pPr marL="171450" indent="-171450">
              <a:buFont typeface="Arial"/>
              <a:buChar char="•"/>
            </a:pPr>
            <a:r>
              <a:rPr lang="en-US" baseline="0" dirty="0" smtClean="0"/>
              <a:t>Set by department or user</a:t>
            </a:r>
          </a:p>
          <a:p>
            <a:pPr marL="171450" indent="-171450">
              <a:buFont typeface="Arial"/>
              <a:buChar char="•"/>
            </a:pPr>
            <a:r>
              <a:rPr lang="en-US" baseline="0" dirty="0" smtClean="0"/>
              <a:t>A query adjusts balances</a:t>
            </a:r>
          </a:p>
          <a:p>
            <a:endParaRPr lang="en-US" baseline="0" dirty="0" smtClean="0"/>
          </a:p>
          <a:p>
            <a:r>
              <a:rPr lang="en-US" baseline="0" dirty="0" smtClean="0"/>
              <a:t>Click 4: </a:t>
            </a:r>
            <a:r>
              <a:rPr lang="en-US" baseline="0" dirty="0" err="1" smtClean="0"/>
              <a:t>GISTHistory</a:t>
            </a:r>
            <a:endParaRPr lang="en-US" baseline="0" dirty="0" smtClean="0"/>
          </a:p>
          <a:p>
            <a:pPr marL="171450" indent="-171450">
              <a:buFont typeface="Arial"/>
              <a:buChar char="•"/>
            </a:pPr>
            <a:r>
              <a:rPr lang="en-US" baseline="0" dirty="0" smtClean="0"/>
              <a:t>Connects the tables</a:t>
            </a:r>
          </a:p>
          <a:p>
            <a:pPr marL="171450" indent="-171450">
              <a:buFont typeface="Arial"/>
              <a:buChar char="•"/>
            </a:pPr>
            <a:r>
              <a:rPr lang="en-US" baseline="0" dirty="0" smtClean="0"/>
              <a:t>Lets you review the history of purchase transactions</a:t>
            </a:r>
          </a:p>
          <a:p>
            <a:endParaRPr lang="en-US" baseline="0" dirty="0" smtClean="0"/>
          </a:p>
          <a:p>
            <a:r>
              <a:rPr lang="en-US" baseline="0" dirty="0" smtClean="0"/>
              <a:t>Click 5: </a:t>
            </a:r>
            <a:r>
              <a:rPr lang="en-US" baseline="0" dirty="0" err="1" smtClean="0"/>
              <a:t>GISTInvoice</a:t>
            </a:r>
            <a:endParaRPr lang="en-US" baseline="0" dirty="0" smtClean="0"/>
          </a:p>
          <a:p>
            <a:pPr marL="171450" indent="-171450">
              <a:buFont typeface="Arial"/>
              <a:buChar char="•"/>
            </a:pPr>
            <a:r>
              <a:rPr lang="en-US" baseline="0" dirty="0" smtClean="0"/>
              <a:t>Record your individual orders</a:t>
            </a:r>
          </a:p>
          <a:p>
            <a:pPr marL="171450" indent="-171450">
              <a:buFont typeface="Arial"/>
              <a:buChar char="•"/>
            </a:pPr>
            <a:r>
              <a:rPr lang="en-US" baseline="0" dirty="0" smtClean="0"/>
              <a:t>Transaction detail</a:t>
            </a:r>
          </a:p>
          <a:p>
            <a:endParaRPr lang="en-US" baseline="0" dirty="0" smtClean="0"/>
          </a:p>
          <a:p>
            <a:r>
              <a:rPr lang="en-US" baseline="0" dirty="0" smtClean="0"/>
              <a:t>Click 6: </a:t>
            </a:r>
            <a:r>
              <a:rPr lang="en-US" baseline="0" dirty="0" err="1" smtClean="0"/>
              <a:t>GISTVendor</a:t>
            </a:r>
            <a:endParaRPr lang="en-US" baseline="0" dirty="0" smtClean="0"/>
          </a:p>
          <a:p>
            <a:pPr marL="171450" indent="-171450">
              <a:buFont typeface="Arial"/>
              <a:buChar char="•"/>
            </a:pPr>
            <a:r>
              <a:rPr lang="en-US" baseline="0" dirty="0" smtClean="0"/>
              <a:t>Track your vendor info like the Lender Addresses table</a:t>
            </a:r>
          </a:p>
          <a:p>
            <a:pPr marL="171450" indent="-171450">
              <a:buFont typeface="Arial"/>
              <a:buChar char="•"/>
            </a:pPr>
            <a:r>
              <a:rPr lang="en-US" baseline="0" dirty="0" smtClean="0"/>
              <a:t>Stores your local discounts and sales rep contact info</a:t>
            </a:r>
          </a:p>
          <a:p>
            <a:endParaRPr lang="en-US" baseline="0" dirty="0" smtClean="0"/>
          </a:p>
          <a:p>
            <a:r>
              <a:rPr lang="en-US" baseline="0" dirty="0" smtClean="0"/>
              <a:t>Click 7: </a:t>
            </a:r>
            <a:r>
              <a:rPr lang="en-US" baseline="0" dirty="0" err="1" smtClean="0"/>
              <a:t>GISTConspectus</a:t>
            </a:r>
            <a:endParaRPr lang="en-US" baseline="0" dirty="0" smtClean="0"/>
          </a:p>
          <a:p>
            <a:pPr marL="171450" indent="-171450">
              <a:buFont typeface="Arial"/>
              <a:buChar char="•"/>
            </a:pPr>
            <a:r>
              <a:rPr lang="en-US" dirty="0" smtClean="0"/>
              <a:t>Set your collection building priorities</a:t>
            </a:r>
          </a:p>
          <a:p>
            <a:pPr marL="171450" indent="-171450">
              <a:buFont typeface="Arial"/>
              <a:buChar char="•"/>
            </a:pPr>
            <a:r>
              <a:rPr lang="en-US" dirty="0" smtClean="0"/>
              <a:t>By subject area,</a:t>
            </a:r>
            <a:r>
              <a:rPr lang="en-US" baseline="0" dirty="0" smtClean="0"/>
              <a:t> publication date, and holdings</a:t>
            </a:r>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687388"/>
            <a:ext cx="5080000" cy="3810000"/>
          </a:xfrm>
        </p:spPr>
      </p:sp>
      <p:sp>
        <p:nvSpPr>
          <p:cNvPr id="3" name="Notes Placeholder 2"/>
          <p:cNvSpPr>
            <a:spLocks noGrp="1"/>
          </p:cNvSpPr>
          <p:nvPr>
            <p:ph type="body" idx="1"/>
          </p:nvPr>
        </p:nvSpPr>
        <p:spPr>
          <a:xfrm>
            <a:off x="223631" y="5246557"/>
            <a:ext cx="6261652" cy="3211643"/>
          </a:xfrm>
        </p:spPr>
        <p:txBody>
          <a:bodyPr>
            <a:noAutofit/>
          </a:bodyPr>
          <a:lstStyle/>
          <a:p>
            <a:pPr marL="228560" indent="-228560"/>
            <a:endParaRPr lang="en-US" sz="2000" dirty="0"/>
          </a:p>
        </p:txBody>
      </p:sp>
      <p:sp>
        <p:nvSpPr>
          <p:cNvPr id="4" name="Slide Number Placeholder 3"/>
          <p:cNvSpPr>
            <a:spLocks noGrp="1"/>
          </p:cNvSpPr>
          <p:nvPr>
            <p:ph type="sldNum" sz="quarter" idx="10"/>
          </p:nvPr>
        </p:nvSpPr>
        <p:spPr/>
        <p:txBody>
          <a:bodyPr/>
          <a:lstStyle/>
          <a:p>
            <a:pPr defTabSz="914201"/>
            <a:fld id="{0C98BCD5-8554-43E1-8814-A6E6B379C4F8}" type="slidenum">
              <a:rPr lang="en-US">
                <a:solidFill>
                  <a:prstClr val="black"/>
                </a:solidFill>
              </a:rPr>
              <a:pPr defTabSz="914201"/>
              <a:t>5</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A0FE3F-4906-4A70-AF19-104C0FC19DB7}"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1: </a:t>
            </a:r>
            <a:r>
              <a:rPr lang="en-US" baseline="0" dirty="0" err="1" smtClean="0"/>
              <a:t>GISTWeb</a:t>
            </a:r>
            <a:endParaRPr lang="en-US" baseline="0" dirty="0" smtClean="0"/>
          </a:p>
          <a:p>
            <a:pPr marL="171450" indent="-171450">
              <a:buFont typeface="Arial"/>
              <a:buChar char="•"/>
            </a:pPr>
            <a:r>
              <a:rPr lang="en-US" baseline="0" dirty="0" smtClean="0"/>
              <a:t>User feedback</a:t>
            </a:r>
          </a:p>
          <a:p>
            <a:pPr marL="171450" indent="-171450">
              <a:buFont typeface="Arial"/>
              <a:buChar char="•"/>
            </a:pPr>
            <a:r>
              <a:rPr lang="en-US" baseline="0" dirty="0" smtClean="0"/>
              <a:t>Purchase recommendation</a:t>
            </a:r>
          </a:p>
          <a:p>
            <a:pPr marL="171450" indent="-171450">
              <a:buFont typeface="Arial"/>
              <a:buChar char="•"/>
            </a:pPr>
            <a:r>
              <a:rPr lang="en-US" baseline="0" dirty="0" smtClean="0"/>
              <a:t>Full text flag &amp; URL</a:t>
            </a:r>
          </a:p>
          <a:p>
            <a:pPr marL="171450" indent="-171450">
              <a:buFont typeface="Arial"/>
              <a:buChar char="•"/>
            </a:pPr>
            <a:r>
              <a:rPr lang="en-US" baseline="0" dirty="0" smtClean="0"/>
              <a:t>Local Holdings flag</a:t>
            </a:r>
          </a:p>
          <a:p>
            <a:endParaRPr lang="en-US" baseline="0" dirty="0" smtClean="0"/>
          </a:p>
          <a:p>
            <a:r>
              <a:rPr lang="en-US" baseline="0" dirty="0" smtClean="0"/>
              <a:t>Click 2: </a:t>
            </a:r>
            <a:r>
              <a:rPr lang="en-US" baseline="0" dirty="0" err="1" smtClean="0"/>
              <a:t>GISTFundLink</a:t>
            </a:r>
            <a:endParaRPr lang="en-US" baseline="0" dirty="0" smtClean="0"/>
          </a:p>
          <a:p>
            <a:pPr marL="171450" indent="-171450">
              <a:buFont typeface="Arial"/>
              <a:buChar char="•"/>
            </a:pPr>
            <a:r>
              <a:rPr lang="en-US" baseline="0" dirty="0" smtClean="0"/>
              <a:t>Connects users to funds</a:t>
            </a:r>
          </a:p>
          <a:p>
            <a:pPr marL="171450" indent="-171450">
              <a:buFont typeface="Arial"/>
              <a:buChar char="•"/>
            </a:pPr>
            <a:r>
              <a:rPr lang="en-US" baseline="0" dirty="0" smtClean="0"/>
              <a:t>One user can belong to multiple funds</a:t>
            </a:r>
          </a:p>
          <a:p>
            <a:endParaRPr lang="en-US" baseline="0" dirty="0" smtClean="0"/>
          </a:p>
          <a:p>
            <a:r>
              <a:rPr lang="en-US" baseline="0" dirty="0" smtClean="0"/>
              <a:t>Click 3: </a:t>
            </a:r>
            <a:r>
              <a:rPr lang="en-US" baseline="0" dirty="0" err="1" smtClean="0"/>
              <a:t>GISTFunds</a:t>
            </a:r>
            <a:endParaRPr lang="en-US" baseline="0" dirty="0" smtClean="0"/>
          </a:p>
          <a:p>
            <a:pPr marL="171450" indent="-171450">
              <a:buFont typeface="Arial"/>
              <a:buChar char="•"/>
            </a:pPr>
            <a:r>
              <a:rPr lang="en-US" baseline="0" dirty="0" smtClean="0"/>
              <a:t>Allocate budgets</a:t>
            </a:r>
          </a:p>
          <a:p>
            <a:pPr marL="171450" indent="-171450">
              <a:buFont typeface="Arial"/>
              <a:buChar char="•"/>
            </a:pPr>
            <a:r>
              <a:rPr lang="en-US" baseline="0" dirty="0" smtClean="0"/>
              <a:t>Set by department or user</a:t>
            </a:r>
          </a:p>
          <a:p>
            <a:pPr marL="171450" indent="-171450">
              <a:buFont typeface="Arial"/>
              <a:buChar char="•"/>
            </a:pPr>
            <a:r>
              <a:rPr lang="en-US" baseline="0" dirty="0" smtClean="0"/>
              <a:t>A query adjusts balances</a:t>
            </a:r>
          </a:p>
          <a:p>
            <a:endParaRPr lang="en-US" baseline="0" dirty="0" smtClean="0"/>
          </a:p>
          <a:p>
            <a:r>
              <a:rPr lang="en-US" baseline="0" dirty="0" smtClean="0"/>
              <a:t>Click 4: </a:t>
            </a:r>
            <a:r>
              <a:rPr lang="en-US" baseline="0" dirty="0" err="1" smtClean="0"/>
              <a:t>GISTHistory</a:t>
            </a:r>
            <a:endParaRPr lang="en-US" baseline="0" dirty="0" smtClean="0"/>
          </a:p>
          <a:p>
            <a:pPr marL="171450" indent="-171450">
              <a:buFont typeface="Arial"/>
              <a:buChar char="•"/>
            </a:pPr>
            <a:r>
              <a:rPr lang="en-US" baseline="0" dirty="0" smtClean="0"/>
              <a:t>Connects the tables</a:t>
            </a:r>
          </a:p>
          <a:p>
            <a:pPr marL="171450" indent="-171450">
              <a:buFont typeface="Arial"/>
              <a:buChar char="•"/>
            </a:pPr>
            <a:r>
              <a:rPr lang="en-US" baseline="0" dirty="0" smtClean="0"/>
              <a:t>Lets you review the history of purchase transactions</a:t>
            </a:r>
          </a:p>
          <a:p>
            <a:endParaRPr lang="en-US" baseline="0" dirty="0" smtClean="0"/>
          </a:p>
          <a:p>
            <a:r>
              <a:rPr lang="en-US" baseline="0" dirty="0" smtClean="0"/>
              <a:t>Click 5: </a:t>
            </a:r>
            <a:r>
              <a:rPr lang="en-US" baseline="0" dirty="0" err="1" smtClean="0"/>
              <a:t>GISTInvoice</a:t>
            </a:r>
            <a:endParaRPr lang="en-US" baseline="0" dirty="0" smtClean="0"/>
          </a:p>
          <a:p>
            <a:pPr marL="171450" indent="-171450">
              <a:buFont typeface="Arial"/>
              <a:buChar char="•"/>
            </a:pPr>
            <a:r>
              <a:rPr lang="en-US" baseline="0" dirty="0" smtClean="0"/>
              <a:t>Record your individual orders</a:t>
            </a:r>
          </a:p>
          <a:p>
            <a:pPr marL="171450" indent="-171450">
              <a:buFont typeface="Arial"/>
              <a:buChar char="•"/>
            </a:pPr>
            <a:r>
              <a:rPr lang="en-US" baseline="0" dirty="0" smtClean="0"/>
              <a:t>Transaction detail</a:t>
            </a:r>
          </a:p>
          <a:p>
            <a:endParaRPr lang="en-US" baseline="0" dirty="0" smtClean="0"/>
          </a:p>
          <a:p>
            <a:r>
              <a:rPr lang="en-US" baseline="0" dirty="0" smtClean="0"/>
              <a:t>Click 6: </a:t>
            </a:r>
            <a:r>
              <a:rPr lang="en-US" baseline="0" dirty="0" err="1" smtClean="0"/>
              <a:t>GISTVendor</a:t>
            </a:r>
            <a:endParaRPr lang="en-US" baseline="0" dirty="0" smtClean="0"/>
          </a:p>
          <a:p>
            <a:pPr marL="171450" indent="-171450">
              <a:buFont typeface="Arial"/>
              <a:buChar char="•"/>
            </a:pPr>
            <a:r>
              <a:rPr lang="en-US" baseline="0" dirty="0" smtClean="0"/>
              <a:t>Track your vendor info like the Lender Addresses table</a:t>
            </a:r>
          </a:p>
          <a:p>
            <a:pPr marL="171450" indent="-171450">
              <a:buFont typeface="Arial"/>
              <a:buChar char="•"/>
            </a:pPr>
            <a:r>
              <a:rPr lang="en-US" baseline="0" dirty="0" smtClean="0"/>
              <a:t>Stores your local discounts and sales rep contact info</a:t>
            </a:r>
          </a:p>
          <a:p>
            <a:endParaRPr lang="en-US" baseline="0" dirty="0" smtClean="0"/>
          </a:p>
          <a:p>
            <a:r>
              <a:rPr lang="en-US" baseline="0" dirty="0" smtClean="0"/>
              <a:t>Click 7: </a:t>
            </a:r>
            <a:r>
              <a:rPr lang="en-US" baseline="0" dirty="0" err="1" smtClean="0"/>
              <a:t>GISTConspectus</a:t>
            </a:r>
            <a:endParaRPr lang="en-US" baseline="0" dirty="0" smtClean="0"/>
          </a:p>
          <a:p>
            <a:pPr marL="171450" indent="-171450">
              <a:buFont typeface="Arial"/>
              <a:buChar char="•"/>
            </a:pPr>
            <a:r>
              <a:rPr lang="en-US" dirty="0" smtClean="0"/>
              <a:t>Set your collection building priorities</a:t>
            </a:r>
          </a:p>
          <a:p>
            <a:pPr marL="171450" indent="-171450">
              <a:buFont typeface="Arial"/>
              <a:buChar char="•"/>
            </a:pPr>
            <a:r>
              <a:rPr lang="en-US" dirty="0" smtClean="0"/>
              <a:t>By subject area,</a:t>
            </a:r>
            <a:r>
              <a:rPr lang="en-US" baseline="0" dirty="0" smtClean="0"/>
              <a:t> publication date, and holdings</a:t>
            </a:r>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Acquisitions workflow</a:t>
            </a:r>
            <a:r>
              <a:rPr lang="en-US" baseline="0" dirty="0" smtClean="0"/>
              <a:t> when processing a purchase request…</a:t>
            </a:r>
          </a:p>
          <a:p>
            <a:endParaRPr lang="en-US" baseline="0" dirty="0" smtClean="0"/>
          </a:p>
          <a:p>
            <a:pPr marL="228600" indent="-228600">
              <a:buAutoNum type="arabicPeriod"/>
            </a:pPr>
            <a:r>
              <a:rPr lang="en-US" baseline="0" dirty="0" smtClean="0"/>
              <a:t>Request received.  CLICK</a:t>
            </a:r>
          </a:p>
          <a:p>
            <a:pPr marL="228600" indent="-228600">
              <a:buAutoNum type="arabicPeriod"/>
            </a:pPr>
            <a:r>
              <a:rPr lang="en-US" baseline="0" dirty="0" smtClean="0"/>
              <a:t>Staff check holdings &amp; vendor availability of item.</a:t>
            </a:r>
          </a:p>
          <a:p>
            <a:pPr marL="228600" indent="-228600">
              <a:buAutoNum type="arabicPeriod"/>
            </a:pPr>
            <a:r>
              <a:rPr lang="en-US" baseline="0" dirty="0" smtClean="0"/>
              <a:t>Staff check funding availability for requested item.</a:t>
            </a:r>
          </a:p>
          <a:p>
            <a:pPr marL="228600" indent="-228600">
              <a:buAutoNum type="arabicPeriod"/>
            </a:pPr>
            <a:r>
              <a:rPr lang="en-US" baseline="0" dirty="0" smtClean="0"/>
              <a:t>Order item.  CLICK</a:t>
            </a:r>
          </a:p>
          <a:p>
            <a:pPr marL="228600" indent="-228600">
              <a:buAutoNum type="arabicPeriod"/>
            </a:pPr>
            <a:r>
              <a:rPr lang="en-US" baseline="0" dirty="0" smtClean="0"/>
              <a:t>Catalog item.  CLICK</a:t>
            </a:r>
          </a:p>
          <a:p>
            <a:pPr marL="228600" indent="-228600">
              <a:buAutoNum type="arabicPeriod"/>
            </a:pPr>
            <a:r>
              <a:rPr lang="en-US" baseline="0" dirty="0" smtClean="0"/>
              <a:t>Receive item and notify patron.</a:t>
            </a:r>
          </a:p>
          <a:p>
            <a:pPr marL="228600" indent="-228600">
              <a:buAutoNum type="arabicPeriod"/>
            </a:pPr>
            <a:endParaRPr lang="en-US" baseline="0" dirty="0" smtClean="0"/>
          </a:p>
          <a:p>
            <a:pPr marL="228600" indent="-228600">
              <a:buNone/>
            </a:pPr>
            <a:r>
              <a:rPr lang="en-US" baseline="0" dirty="0" smtClean="0"/>
              <a:t>Many of these steps are now streamlined through GIST and ILLiad.   CLICK -- However, workflow is often interrupted at the point of checking for budget and funding due to the inaccessibility of this information, usually kept in an ILS or a separate spreadsheet somewhere on your computer.</a:t>
            </a:r>
          </a:p>
          <a:p>
            <a:pPr marL="228600" indent="-228600">
              <a:buNone/>
            </a:pPr>
            <a:endParaRPr lang="en-US" baseline="0" dirty="0" smtClean="0"/>
          </a:p>
          <a:p>
            <a:pPr marL="228600" indent="-228600">
              <a:buNone/>
            </a:pPr>
            <a:r>
              <a:rPr lang="en-US" baseline="0" dirty="0" smtClean="0"/>
              <a:t>This is where the GIST Acquisitions Manager comes in…</a:t>
            </a:r>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Page</a:t>
            </a:r>
            <a:r>
              <a:rPr lang="en-US" baseline="0" smtClean="0"/>
              <a:t> __ of workbook</a:t>
            </a:r>
            <a:endParaRPr lang="en-US"/>
          </a:p>
        </p:txBody>
      </p:sp>
      <p:sp>
        <p:nvSpPr>
          <p:cNvPr id="4" name="Slide Number Placeholder 3"/>
          <p:cNvSpPr>
            <a:spLocks noGrp="1"/>
          </p:cNvSpPr>
          <p:nvPr>
            <p:ph type="sldNum" sz="quarter" idx="10"/>
          </p:nvPr>
        </p:nvSpPr>
        <p:spPr/>
        <p:txBody>
          <a:bodyPr/>
          <a:lstStyle/>
          <a:p>
            <a:fld id="{D0934532-58DF-48E3-AC44-F02913ED07E1}"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interface for:</a:t>
            </a:r>
          </a:p>
          <a:p>
            <a:pPr lvl="1"/>
            <a:r>
              <a:rPr lang="en-US" dirty="0" smtClean="0"/>
              <a:t> Creating budgets</a:t>
            </a:r>
          </a:p>
          <a:p>
            <a:pPr lvl="1"/>
            <a:r>
              <a:rPr lang="en-US" dirty="0" smtClean="0"/>
              <a:t> Tracking funds </a:t>
            </a:r>
          </a:p>
          <a:p>
            <a:pPr lvl="1"/>
            <a:r>
              <a:rPr lang="en-US" dirty="0" smtClean="0"/>
              <a:t> Editing vendor information </a:t>
            </a:r>
          </a:p>
          <a:p>
            <a:pPr lvl="1"/>
            <a:r>
              <a:rPr lang="en-US" dirty="0" smtClean="0"/>
              <a:t> Customizing your collection-building profile</a:t>
            </a:r>
          </a:p>
          <a:p>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Budget tab to:</a:t>
            </a:r>
          </a:p>
          <a:p>
            <a:endParaRPr lang="en-US" dirty="0" smtClean="0"/>
          </a:p>
          <a:p>
            <a:r>
              <a:rPr lang="en-US" dirty="0" smtClean="0"/>
              <a:t>Create</a:t>
            </a:r>
            <a:r>
              <a:rPr lang="en-US" baseline="0" dirty="0" smtClean="0"/>
              <a:t> funds and associate usernames with funds</a:t>
            </a:r>
          </a:p>
          <a:p>
            <a:r>
              <a:rPr lang="en-US" baseline="0" dirty="0" smtClean="0"/>
              <a:t>Because the GIST Acq Manager is the editor for managing the GIST Table data, this is the interface for managing the real-time data which will inform your acquisitions or ILL workflow</a:t>
            </a:r>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Vendor tab</a:t>
            </a:r>
          </a:p>
          <a:p>
            <a:r>
              <a:rPr lang="en-US" dirty="0" smtClean="0"/>
              <a:t>Utilize</a:t>
            </a:r>
            <a:r>
              <a:rPr lang="en-US" baseline="0" dirty="0" smtClean="0"/>
              <a:t> the GIST Acquisitions Manager for keeping track of vendor contact information, billing information and the different web services associated with particular vendors</a:t>
            </a:r>
          </a:p>
          <a:p>
            <a:r>
              <a:rPr lang="en-US" baseline="0" dirty="0" smtClean="0"/>
              <a:t>Think of it like ILL’s Lender Addresses Table, but for Acquisitions!</a:t>
            </a:r>
          </a:p>
          <a:p>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where</a:t>
            </a:r>
            <a:r>
              <a:rPr lang="en-US" baseline="0" dirty="0" smtClean="0"/>
              <a:t> does all this info go?</a:t>
            </a:r>
          </a:p>
          <a:p>
            <a:r>
              <a:rPr lang="en-US" baseline="0" dirty="0" smtClean="0"/>
              <a:t>The GIST Tables data is pulled into the actual order/request when queried </a:t>
            </a:r>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47CDE3-DF0B-45EE-95DA-052C0B9F9A75}"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E59C5-3F67-4360-A4C0-C0EA6E49BCE6}" type="slidenum">
              <a:rPr lang="en-US" smtClean="0"/>
              <a:pPr/>
              <a:t>40</a:t>
            </a:fld>
            <a:endParaRPr lang="en-US"/>
          </a:p>
        </p:txBody>
      </p:sp>
    </p:spTree>
    <p:extLst>
      <p:ext uri="{BB962C8B-B14F-4D97-AF65-F5344CB8AC3E}">
        <p14:creationId xmlns:p14="http://schemas.microsoft.com/office/powerpoint/2010/main" val="222132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http://www.arl.org/bm~doc/arlstat08.pdf  p. 46, 17</a:t>
            </a:r>
          </a:p>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E59C5-3F67-4360-A4C0-C0EA6E49BCE6}" type="slidenum">
              <a:rPr lang="en-US" smtClean="0"/>
              <a:pPr/>
              <a:t>42</a:t>
            </a:fld>
            <a:endParaRPr lang="en-US"/>
          </a:p>
        </p:txBody>
      </p:sp>
    </p:spTree>
    <p:extLst>
      <p:ext uri="{BB962C8B-B14F-4D97-AF65-F5344CB8AC3E}">
        <p14:creationId xmlns:p14="http://schemas.microsoft.com/office/powerpoint/2010/main" val="2221323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time you log in, you will be brought</a:t>
            </a:r>
            <a:r>
              <a:rPr lang="en-US" baseline="0" dirty="0" smtClean="0"/>
              <a:t> to the configuration screen.</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0316116955</a:t>
            </a:r>
          </a:p>
          <a:p>
            <a:r>
              <a:rPr lang="en-US" dirty="0" smtClean="0"/>
              <a:t>Conspectus: www.</a:t>
            </a:r>
            <a:r>
              <a:rPr lang="en-US" b="1" dirty="0" smtClean="0"/>
              <a:t>oclc</a:t>
            </a:r>
            <a:r>
              <a:rPr lang="en-US" dirty="0" smtClean="0"/>
              <a:t>.org/collectionanalysis/support/</a:t>
            </a:r>
            <a:r>
              <a:rPr lang="en-US" b="1" dirty="0" smtClean="0"/>
              <a:t>conspectus</a:t>
            </a:r>
            <a:r>
              <a:rPr lang="en-US" dirty="0" smtClean="0"/>
              <a:t>.xls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E6D689-BBBE-4F69-89FF-77A5EAA5EA89}" type="slidenum">
              <a:rPr lang="en-US" smtClean="0"/>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03200" y="447675"/>
            <a:ext cx="6286500" cy="4714875"/>
          </a:xfrm>
          <a:noFill/>
          <a:ln>
            <a:solidFill>
              <a:srgbClr val="000000"/>
            </a:solidFill>
            <a:miter lim="800000"/>
            <a:headEnd/>
            <a:tailEnd/>
          </a:ln>
        </p:spPr>
      </p:sp>
      <p:sp>
        <p:nvSpPr>
          <p:cNvPr id="44035" name="Notes Placeholder 2"/>
          <p:cNvSpPr>
            <a:spLocks noGrp="1"/>
          </p:cNvSpPr>
          <p:nvPr>
            <p:ph type="body" idx="1"/>
          </p:nvPr>
        </p:nvSpPr>
        <p:spPr bwMode="auto">
          <a:xfrm>
            <a:off x="223631" y="5396460"/>
            <a:ext cx="6410739" cy="3061740"/>
          </a:xfrm>
          <a:noFill/>
        </p:spPr>
        <p:txBody>
          <a:bodyPr wrap="square" numCol="1" anchor="t" anchorCtr="0" compatLnSpc="1">
            <a:prstTxWarp prst="textNoShape">
              <a:avLst/>
            </a:prstTxWarp>
            <a:normAutofit/>
          </a:bodyPr>
          <a:lstStyle/>
          <a:p>
            <a:pPr eaLnBrk="1" hangingPunct="1">
              <a:spcBef>
                <a:spcPct val="0"/>
              </a:spcBef>
            </a:pPr>
            <a:endParaRPr lang="en-US" sz="1400"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4201" fontAlgn="base">
              <a:spcBef>
                <a:spcPct val="0"/>
              </a:spcBef>
              <a:spcAft>
                <a:spcPct val="0"/>
              </a:spcAft>
              <a:defRPr/>
            </a:pPr>
            <a:fld id="{A078D909-F392-4A6F-A7D0-AEB5A432882E}" type="slidenum">
              <a:rPr lang="en-US">
                <a:solidFill>
                  <a:prstClr val="black"/>
                </a:solidFill>
              </a:rPr>
              <a:pPr defTabSz="914201" fontAlgn="base">
                <a:spcBef>
                  <a:spcPct val="0"/>
                </a:spcBef>
                <a:spcAft>
                  <a:spcPct val="0"/>
                </a:spcAft>
                <a:defRPr/>
              </a:pPr>
              <a:t>7</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shot with keeper Strategic</a:t>
            </a:r>
            <a:r>
              <a:rPr lang="en-US" baseline="0" dirty="0" smtClean="0"/>
              <a:t> renaissance…  </a:t>
            </a:r>
            <a:r>
              <a:rPr lang="en-US" baseline="0" dirty="0" err="1" smtClean="0"/>
              <a:t>oclc</a:t>
            </a:r>
            <a:r>
              <a:rPr lang="en-US" baseline="0" dirty="0" smtClean="0"/>
              <a:t> 31970484</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61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change the GIST GDM to </a:t>
            </a:r>
            <a:r>
              <a:rPr lang="en-US" dirty="0" err="1" smtClean="0"/>
              <a:t>Deselection</a:t>
            </a:r>
            <a:r>
              <a:rPr lang="en-US" dirty="0" smtClean="0"/>
              <a:t> Manager, the interface looks much the same, although because you already own the item, the weighting</a:t>
            </a:r>
            <a:r>
              <a:rPr lang="en-US" baseline="0" dirty="0" smtClean="0"/>
              <a:t> is adjusted.  Just wand in the ISBN, OCLC#, or look up by title, and voila, you have the recommendation, access to opening up OCLC </a:t>
            </a:r>
            <a:r>
              <a:rPr lang="en-US" baseline="0" dirty="0" err="1" smtClean="0"/>
              <a:t>Connexion</a:t>
            </a:r>
            <a:r>
              <a:rPr lang="en-US" baseline="0" dirty="0" smtClean="0"/>
              <a:t> and more.</a:t>
            </a:r>
          </a:p>
          <a:p>
            <a:endParaRPr lang="en-US" baseline="0" dirty="0" smtClean="0"/>
          </a:p>
          <a:p>
            <a:r>
              <a:rPr lang="en-US" baseline="0" dirty="0" smtClean="0"/>
              <a:t>Because this method of evaluating is item by item, and usually libraries can create lists of zero use from their library systems, GDM offers a batch analysis that provides useful evaluation information in spreadsheets. </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63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smtClean="0"/>
              <a:t>Page 45 of workbook</a:t>
            </a:r>
            <a:endParaRPr lang="en-US" b="1"/>
          </a:p>
        </p:txBody>
      </p:sp>
      <p:sp>
        <p:nvSpPr>
          <p:cNvPr id="4" name="Slide Number Placeholder 3"/>
          <p:cNvSpPr>
            <a:spLocks noGrp="1"/>
          </p:cNvSpPr>
          <p:nvPr>
            <p:ph type="sldNum" sz="quarter" idx="10"/>
          </p:nvPr>
        </p:nvSpPr>
        <p:spPr/>
        <p:txBody>
          <a:bodyPr/>
          <a:lstStyle/>
          <a:p>
            <a:fld id="{2FD230BF-3805-42AE-8E62-14C7409BCD18}" type="slidenum">
              <a:rPr lang="en-US" smtClean="0"/>
              <a:pPr/>
              <a:t>64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What are other possible uses?</a:t>
            </a:r>
          </a:p>
          <a:p>
            <a:pPr algn="l"/>
            <a:r>
              <a:rPr lang="en-US" dirty="0" smtClean="0"/>
              <a:t>Just click Batch Deselection</a:t>
            </a:r>
            <a:r>
              <a:rPr lang="en-US" baseline="0" dirty="0" smtClean="0"/>
              <a:t> - </a:t>
            </a:r>
            <a:r>
              <a:rPr lang="en-US" sz="1200" b="0" i="0" kern="1200" dirty="0" smtClean="0">
                <a:solidFill>
                  <a:schemeClr val="tx1"/>
                </a:solidFill>
                <a:effectLst/>
                <a:latin typeface="+mn-lt"/>
                <a:ea typeface="+mn-ea"/>
                <a:cs typeface="+mn-cs"/>
              </a:rPr>
              <a:t>Click on Open File - Locate your low or zero use report with OCLC#s or ISBNs; carriage return, not delimited (.txt file).  Select variables; use strict dates to conspectus, ignore uniqueness, and/or</a:t>
            </a:r>
            <a:r>
              <a:rPr lang="en-US" sz="1200" b="0" i="0" kern="1200" baseline="0" dirty="0" smtClean="0">
                <a:solidFill>
                  <a:schemeClr val="tx1"/>
                </a:solidFill>
                <a:effectLst/>
                <a:latin typeface="+mn-lt"/>
                <a:ea typeface="+mn-ea"/>
                <a:cs typeface="+mn-cs"/>
              </a:rPr>
              <a:t> extreme weeding.  There are limits to the number of r</a:t>
            </a:r>
            <a:r>
              <a:rPr lang="en-US" sz="1200" b="0" i="0" kern="1200" dirty="0" smtClean="0">
                <a:solidFill>
                  <a:schemeClr val="tx1"/>
                </a:solidFill>
                <a:effectLst/>
                <a:latin typeface="+mn-lt"/>
                <a:ea typeface="+mn-ea"/>
                <a:cs typeface="+mn-cs"/>
              </a:rPr>
              <a:t>ecords that can be processed – Google Books API has 1,000 per day limit (if that criteria matters), </a:t>
            </a:r>
            <a:r>
              <a:rPr lang="en-US" sz="1200" b="0" i="0" kern="1200" dirty="0" err="1" smtClean="0">
                <a:solidFill>
                  <a:schemeClr val="tx1"/>
                </a:solidFill>
                <a:effectLst/>
                <a:latin typeface="+mn-lt"/>
                <a:ea typeface="+mn-ea"/>
                <a:cs typeface="+mn-cs"/>
              </a:rPr>
              <a:t>Worldcat</a:t>
            </a:r>
            <a:r>
              <a:rPr lang="en-US" sz="1200" b="0" i="0" kern="1200" dirty="0" smtClean="0">
                <a:solidFill>
                  <a:schemeClr val="tx1"/>
                </a:solidFill>
                <a:effectLst/>
                <a:latin typeface="+mn-lt"/>
                <a:ea typeface="+mn-ea"/>
                <a:cs typeface="+mn-cs"/>
              </a:rPr>
              <a:t> API depends on what you have asked for and received, they should be giving you 70K,</a:t>
            </a:r>
            <a:r>
              <a:rPr lang="en-US" sz="1200" b="0" i="0" kern="1200" baseline="0" dirty="0" smtClean="0">
                <a:solidFill>
                  <a:schemeClr val="tx1"/>
                </a:solidFill>
                <a:effectLst/>
                <a:latin typeface="+mn-lt"/>
                <a:ea typeface="+mn-ea"/>
                <a:cs typeface="+mn-cs"/>
              </a:rPr>
              <a:t> which allows for about 23K items processed per day</a:t>
            </a:r>
            <a:r>
              <a:rPr lang="en-US" sz="1200" b="0" i="0" kern="1200" dirty="0" smtClean="0">
                <a:solidFill>
                  <a:schemeClr val="tx1"/>
                </a:solidFill>
                <a:effectLst/>
                <a:latin typeface="+mn-lt"/>
                <a:ea typeface="+mn-ea"/>
                <a:cs typeface="+mn-cs"/>
              </a:rPr>
              <a:t>. </a:t>
            </a:r>
          </a:p>
          <a:p>
            <a:pPr algn="l"/>
            <a:r>
              <a:rPr lang="en-US" sz="1200" b="0" i="0" kern="1200" dirty="0" smtClean="0">
                <a:solidFill>
                  <a:schemeClr val="tx1"/>
                </a:solidFill>
                <a:effectLst/>
                <a:latin typeface="+mn-lt"/>
                <a:ea typeface="+mn-ea"/>
                <a:cs typeface="+mn-cs"/>
              </a:rPr>
              <a:t>Click on Begin Batch Process and watch the numbers processing – when it is done, an Excel spreadsheet will open.  Subject librarians and</a:t>
            </a:r>
            <a:r>
              <a:rPr lang="en-US" sz="1200" b="0" i="0" kern="1200" baseline="0" dirty="0" smtClean="0">
                <a:solidFill>
                  <a:schemeClr val="tx1"/>
                </a:solidFill>
                <a:effectLst/>
                <a:latin typeface="+mn-lt"/>
                <a:ea typeface="+mn-ea"/>
                <a:cs typeface="+mn-cs"/>
              </a:rPr>
              <a:t> c</a:t>
            </a:r>
            <a:r>
              <a:rPr lang="en-US" sz="1200" b="0" i="0" kern="1200" dirty="0" smtClean="0">
                <a:solidFill>
                  <a:schemeClr val="tx1"/>
                </a:solidFill>
                <a:effectLst/>
                <a:latin typeface="+mn-lt"/>
                <a:ea typeface="+mn-ea"/>
                <a:cs typeface="+mn-cs"/>
              </a:rPr>
              <a:t>ollection development can review report that includes the following data: Title, Author, Publication Date, OCLC Call Number (050 or 090 field), # holdings in your groups, Full Text in </a:t>
            </a:r>
            <a:r>
              <a:rPr lang="en-US" sz="1200" b="0" i="0" kern="1200" dirty="0" err="1" smtClean="0">
                <a:solidFill>
                  <a:schemeClr val="tx1"/>
                </a:solidFill>
                <a:effectLst/>
                <a:latin typeface="+mn-lt"/>
                <a:ea typeface="+mn-ea"/>
                <a:cs typeface="+mn-cs"/>
              </a:rPr>
              <a:t>Hathi</a:t>
            </a:r>
            <a:r>
              <a:rPr lang="en-US" sz="1200" b="0" i="0" kern="1200" dirty="0" smtClean="0">
                <a:solidFill>
                  <a:schemeClr val="tx1"/>
                </a:solidFill>
                <a:effectLst/>
                <a:latin typeface="+mn-lt"/>
                <a:ea typeface="+mn-ea"/>
                <a:cs typeface="+mn-cs"/>
              </a:rPr>
              <a:t> Trust and Google Books,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Better World Books Library discard acceptance, Conspectus recommendation</a:t>
            </a:r>
          </a:p>
          <a:p>
            <a:r>
              <a:rPr lang="en-US" dirty="0" smtClean="0"/>
              <a:t>GDM</a:t>
            </a:r>
            <a:r>
              <a:rPr lang="en-US" baseline="0" dirty="0" smtClean="0"/>
              <a:t> batch analysis has been used for JSTOR analysis, and can be used to identify items to move from open stacks to special collections, or which works haven’t been digitized yet.</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65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normAutofit/>
          </a:bodyPr>
          <a:lstStyle/>
          <a:p>
            <a:pPr algn="l"/>
            <a:r>
              <a:rPr lang="en-US" dirty="0" smtClean="0"/>
              <a:t>At </a:t>
            </a:r>
            <a:r>
              <a:rPr lang="en-US" dirty="0" err="1" smtClean="0"/>
              <a:t>Geneseo</a:t>
            </a:r>
            <a:r>
              <a:rPr lang="en-US" dirty="0" smtClean="0"/>
              <a:t>, GDM</a:t>
            </a:r>
            <a:r>
              <a:rPr lang="en-US" baseline="0" dirty="0" smtClean="0"/>
              <a:t> helped us weed a large unused collection in a storage facility, the number of full-text from </a:t>
            </a:r>
            <a:r>
              <a:rPr lang="en-US" baseline="0" dirty="0" err="1" smtClean="0"/>
              <a:t>Hathi</a:t>
            </a:r>
            <a:r>
              <a:rPr lang="en-US" baseline="0" dirty="0" smtClean="0"/>
              <a:t> Trust surprised us, but did have us questioning whether we should create a derivative record full-text from our print record – we decided that since GIST for </a:t>
            </a:r>
            <a:r>
              <a:rPr lang="en-US" baseline="0" dirty="0" err="1" smtClean="0"/>
              <a:t>ILLiad</a:t>
            </a:r>
            <a:r>
              <a:rPr lang="en-US" baseline="0" dirty="0" smtClean="0"/>
              <a:t> automatically checks Google Books and </a:t>
            </a:r>
            <a:r>
              <a:rPr lang="en-US" baseline="0" dirty="0" err="1" smtClean="0"/>
              <a:t>Hathi</a:t>
            </a:r>
            <a:r>
              <a:rPr lang="en-US" baseline="0" dirty="0" smtClean="0"/>
              <a:t> Trust, we no longer needed the record in our catalog for items that we removed the print and full-text is available.</a:t>
            </a:r>
            <a:endParaRPr lang="en-US" b="0"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66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Page</a:t>
            </a:r>
            <a:r>
              <a:rPr lang="en-US" baseline="0" smtClean="0"/>
              <a:t> 46 of workbook:</a:t>
            </a:r>
          </a:p>
          <a:p>
            <a:r>
              <a:rPr lang="en-US" sz="1200" b="1" kern="1200" smtClean="0">
                <a:solidFill>
                  <a:schemeClr val="tx1"/>
                </a:solidFill>
                <a:latin typeface="+mn-lt"/>
                <a:ea typeface="+mn-ea"/>
                <a:cs typeface="+mn-cs"/>
              </a:rPr>
              <a:t>Would you weed…  </a:t>
            </a:r>
            <a:endParaRPr lang="en-US" sz="1200" kern="1200" smtClean="0">
              <a:solidFill>
                <a:schemeClr val="tx1"/>
              </a:solidFill>
              <a:latin typeface="+mn-lt"/>
              <a:ea typeface="+mn-ea"/>
              <a:cs typeface="+mn-cs"/>
            </a:endParaRPr>
          </a:p>
          <a:p>
            <a:r>
              <a:rPr lang="en-US" sz="1200" i="1" kern="1200" smtClean="0">
                <a:solidFill>
                  <a:schemeClr val="tx1"/>
                </a:solidFill>
                <a:latin typeface="+mn-lt"/>
                <a:ea typeface="+mn-ea"/>
                <a:cs typeface="+mn-cs"/>
              </a:rPr>
              <a:t>The poetical works of Henry Kendall / edited by T. T. Reed</a:t>
            </a:r>
            <a:endParaRPr lang="en-US" sz="1200" kern="1200" smtClean="0">
              <a:solidFill>
                <a:schemeClr val="tx1"/>
              </a:solidFill>
              <a:latin typeface="+mn-lt"/>
              <a:ea typeface="+mn-ea"/>
              <a:cs typeface="+mn-cs"/>
            </a:endParaRPr>
          </a:p>
          <a:p>
            <a:r>
              <a:rPr lang="en-US" sz="1200" b="1" kern="1200" smtClean="0">
                <a:solidFill>
                  <a:schemeClr val="tx1"/>
                </a:solidFill>
                <a:latin typeface="+mn-lt"/>
                <a:ea typeface="+mn-ea"/>
                <a:cs typeface="+mn-cs"/>
              </a:rPr>
              <a:t> </a:t>
            </a:r>
            <a:endParaRPr lang="en-US" sz="1200" kern="1200" smtClean="0">
              <a:solidFill>
                <a:schemeClr val="tx1"/>
              </a:solidFill>
              <a:latin typeface="+mn-lt"/>
              <a:ea typeface="+mn-ea"/>
              <a:cs typeface="+mn-cs"/>
            </a:endParaRPr>
          </a:p>
          <a:p>
            <a:r>
              <a:rPr lang="en-US" sz="1200" i="1" kern="1200" smtClean="0">
                <a:solidFill>
                  <a:schemeClr val="tx1"/>
                </a:solidFill>
                <a:latin typeface="+mn-lt"/>
                <a:ea typeface="+mn-ea"/>
                <a:cs typeface="+mn-cs"/>
              </a:rPr>
              <a:t>Hypatia; or, New foes with an old face. By Charles Kingsley</a:t>
            </a:r>
            <a:endParaRPr lang="en-US" sz="1200" kern="1200" smtClean="0">
              <a:solidFill>
                <a:schemeClr val="tx1"/>
              </a:solidFill>
              <a:latin typeface="+mn-lt"/>
              <a:ea typeface="+mn-ea"/>
              <a:cs typeface="+mn-cs"/>
            </a:endParaRPr>
          </a:p>
          <a:p>
            <a:r>
              <a:rPr lang="en-US" sz="1200" b="1" kern="1200" smtClean="0">
                <a:solidFill>
                  <a:schemeClr val="tx1"/>
                </a:solidFill>
                <a:latin typeface="+mn-lt"/>
                <a:ea typeface="+mn-ea"/>
                <a:cs typeface="+mn-cs"/>
              </a:rPr>
              <a:t> </a:t>
            </a:r>
            <a:endParaRPr lang="en-US" sz="1200" kern="1200" smtClean="0">
              <a:solidFill>
                <a:schemeClr val="tx1"/>
              </a:solidFill>
              <a:latin typeface="+mn-lt"/>
              <a:ea typeface="+mn-ea"/>
              <a:cs typeface="+mn-cs"/>
            </a:endParaRPr>
          </a:p>
          <a:p>
            <a:r>
              <a:rPr lang="en-US" sz="1200" i="1" kern="1200" smtClean="0">
                <a:solidFill>
                  <a:schemeClr val="tx1"/>
                </a:solidFill>
                <a:latin typeface="+mn-lt"/>
                <a:ea typeface="+mn-ea"/>
                <a:cs typeface="+mn-cs"/>
              </a:rPr>
              <a:t>Poems /by Charles Kingsley</a:t>
            </a:r>
            <a:endParaRPr lang="en-US" sz="1200" kern="1200" smtClean="0">
              <a:solidFill>
                <a:schemeClr val="tx1"/>
              </a:solidFill>
              <a:latin typeface="+mn-lt"/>
              <a:ea typeface="+mn-ea"/>
              <a:cs typeface="+mn-cs"/>
            </a:endParaRPr>
          </a:p>
          <a:p>
            <a:r>
              <a:rPr lang="en-US" sz="1200" b="1" kern="1200" smtClean="0">
                <a:solidFill>
                  <a:schemeClr val="tx1"/>
                </a:solidFill>
                <a:latin typeface="+mn-lt"/>
                <a:ea typeface="+mn-ea"/>
                <a:cs typeface="+mn-cs"/>
              </a:rPr>
              <a:t> </a:t>
            </a:r>
            <a:endParaRPr lang="en-US" sz="1200" kern="120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latin typeface="+mn-lt"/>
                <a:ea typeface="+mn-ea"/>
                <a:cs typeface="+mn-cs"/>
              </a:rPr>
              <a:t>Why or why not?</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FD230BF-3805-42AE-8E62-14C7409BCD18}" type="slidenum">
              <a:rPr lang="en-US" smtClean="0"/>
              <a:pPr/>
              <a:t>67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E59C5-3F67-4360-A4C0-C0EA6E49BCE6}" type="slidenum">
              <a:rPr lang="en-US" smtClean="0"/>
              <a:pPr/>
              <a:t>8</a:t>
            </a:fld>
            <a:endParaRPr lang="en-US"/>
          </a:p>
        </p:txBody>
      </p:sp>
    </p:spTree>
    <p:extLst>
      <p:ext uri="{BB962C8B-B14F-4D97-AF65-F5344CB8AC3E}">
        <p14:creationId xmlns:p14="http://schemas.microsoft.com/office/powerpoint/2010/main" val="2221323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Weeding 0 use</a:t>
            </a:r>
            <a:r>
              <a:rPr lang="en-US" baseline="0" dirty="0" smtClean="0"/>
              <a:t> titles for our summer project; 199, 579 items in Zero Use report between 1/1/2005 and 11/1/2010; </a:t>
            </a:r>
          </a:p>
          <a:p>
            <a:r>
              <a:rPr lang="en-US" baseline="0" dirty="0" smtClean="0"/>
              <a:t>Full-text </a:t>
            </a:r>
            <a:r>
              <a:rPr lang="en-US" baseline="0" dirty="0" err="1" smtClean="0"/>
              <a:t>availablity</a:t>
            </a:r>
            <a:r>
              <a:rPr lang="en-US" baseline="0" dirty="0" smtClean="0"/>
              <a:t>:</a:t>
            </a:r>
          </a:p>
          <a:p>
            <a:r>
              <a:rPr lang="en-US" baseline="0" dirty="0" smtClean="0"/>
              <a:t>Google Books = 3% of this 199, 579 items are available </a:t>
            </a:r>
          </a:p>
          <a:p>
            <a:r>
              <a:rPr lang="en-US" baseline="0" dirty="0" err="1" smtClean="0"/>
              <a:t>HathiTrust</a:t>
            </a:r>
            <a:r>
              <a:rPr lang="en-US" baseline="0" dirty="0" smtClean="0"/>
              <a:t> (digital repository of materials held by several major research libraries, including Harvard and the University of Michigan </a:t>
            </a:r>
            <a:r>
              <a:rPr lang="en-US" baseline="0" dirty="0" smtClean="0">
                <a:sym typeface="Wingdings" pitchFamily="2" charset="2"/>
              </a:rPr>
              <a:t> holds </a:t>
            </a:r>
            <a:r>
              <a:rPr lang="en-US" dirty="0" smtClean="0"/>
              <a:t>2,066,886 volumes (~25% of total) in the public domain )  = 4%</a:t>
            </a:r>
            <a:r>
              <a:rPr lang="en-US" baseline="0" dirty="0" smtClean="0"/>
              <a:t> of our 0 use titles are found in </a:t>
            </a:r>
            <a:r>
              <a:rPr lang="en-US" baseline="0" dirty="0" err="1" smtClean="0"/>
              <a:t>HathiTrust</a:t>
            </a:r>
            <a:endParaRPr lang="en-US" baseline="0" dirty="0" smtClean="0"/>
          </a:p>
          <a:p>
            <a:endParaRPr lang="en-US" baseline="0" dirty="0" smtClean="0"/>
          </a:p>
          <a:p>
            <a:r>
              <a:rPr lang="en-US" baseline="0" dirty="0" smtClean="0"/>
              <a:t>Goal is to weed at least 10% of this collection this spring and summer</a:t>
            </a:r>
          </a:p>
          <a:p>
            <a:endParaRPr lang="en-US" baseline="0" dirty="0" smtClean="0"/>
          </a:p>
          <a:p>
            <a:r>
              <a:rPr lang="en-US" baseline="0" dirty="0" smtClean="0"/>
              <a:t>Sheila &amp; Joan leads on this project</a:t>
            </a:r>
          </a:p>
          <a:p>
            <a:endParaRPr lang="en-US" baseline="0" dirty="0" smtClean="0"/>
          </a:p>
          <a:p>
            <a:r>
              <a:rPr lang="en-US" baseline="0" dirty="0" smtClean="0"/>
              <a:t>Goals:</a:t>
            </a:r>
          </a:p>
          <a:p>
            <a:pPr marL="224325" indent="-224325">
              <a:buAutoNum type="arabicPeriod"/>
            </a:pPr>
            <a:r>
              <a:rPr lang="en-US" baseline="0" dirty="0" smtClean="0"/>
              <a:t>Weed old, outdated, irrelevant and little-used materials.</a:t>
            </a:r>
          </a:p>
          <a:p>
            <a:pPr marL="224325" indent="-224325">
              <a:buAutoNum type="arabicPeriod"/>
            </a:pPr>
            <a:r>
              <a:rPr lang="en-US" baseline="0" dirty="0" smtClean="0"/>
              <a:t>Diversify the collection – weed materials that are duplicated across NYS.</a:t>
            </a:r>
          </a:p>
          <a:p>
            <a:pPr marL="224325" indent="-224325">
              <a:buAutoNum type="arabicPeriod"/>
            </a:pPr>
            <a:r>
              <a:rPr lang="en-US" baseline="0" dirty="0" smtClean="0"/>
              <a:t>Provide growth area for collections that we will still be acquiring monographs and foresee an increase in the near future (History, etc.)</a:t>
            </a:r>
          </a:p>
          <a:p>
            <a:pPr marL="224325" indent="-224325">
              <a:buAutoNum type="arabicPeriod"/>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BFC926B4-742E-4E3F-8481-7DA76EBA591A}" type="slidenum">
              <a:rPr lang="en-US" smtClean="0"/>
              <a:pPr/>
              <a:t>68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1E59C5-3F67-4360-A4C0-C0EA6E49BCE6}" type="slidenum">
              <a:rPr lang="en-US" smtClean="0"/>
              <a:pPr/>
              <a:t>72</a:t>
            </a:fld>
            <a:endParaRPr lang="en-US"/>
          </a:p>
        </p:txBody>
      </p:sp>
    </p:spTree>
    <p:extLst>
      <p:ext uri="{BB962C8B-B14F-4D97-AF65-F5344CB8AC3E}">
        <p14:creationId xmlns:p14="http://schemas.microsoft.com/office/powerpoint/2010/main" val="2221323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7CDE3-DF0B-45EE-95DA-052C0B9F9A7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90415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http://www.arl.org/bm~doc/arlstat08.pdf  p. 46, 17</a:t>
            </a:r>
          </a:p>
          <a:p>
            <a:endParaRPr lang="en-US" dirty="0"/>
          </a:p>
        </p:txBody>
      </p:sp>
      <p:sp>
        <p:nvSpPr>
          <p:cNvPr id="4" name="Slide Number Placeholder 3"/>
          <p:cNvSpPr>
            <a:spLocks noGrp="1"/>
          </p:cNvSpPr>
          <p:nvPr>
            <p:ph type="sldNum" sz="quarter" idx="10"/>
          </p:nvPr>
        </p:nvSpPr>
        <p:spPr/>
        <p:txBody>
          <a:bodyPr/>
          <a:lstStyle/>
          <a:p>
            <a:fld id="{0393AB46-74E2-44DD-A5D0-C64CC35F187B}" type="slidenum">
              <a:rPr lang="en-US" smtClean="0"/>
              <a:pPr/>
              <a:t>9</a:t>
            </a:fld>
            <a:endParaRPr lang="en-US"/>
          </a:p>
        </p:txBody>
      </p:sp>
    </p:spTree>
    <p:extLst>
      <p:ext uri="{BB962C8B-B14F-4D97-AF65-F5344CB8AC3E}">
        <p14:creationId xmlns:p14="http://schemas.microsoft.com/office/powerpoint/2010/main" val="17284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11</a:t>
            </a:fld>
            <a:endParaRPr lang="en-US"/>
          </a:p>
        </p:txBody>
      </p:sp>
    </p:spTree>
    <p:extLst>
      <p:ext uri="{BB962C8B-B14F-4D97-AF65-F5344CB8AC3E}">
        <p14:creationId xmlns:p14="http://schemas.microsoft.com/office/powerpoint/2010/main" val="177801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the GIST-enhanced </a:t>
            </a:r>
            <a:r>
              <a:rPr lang="en-US" baseline="0" dirty="0" smtClean="0"/>
              <a:t>request form looks at Geneseo.</a:t>
            </a: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13</a:t>
            </a:fld>
            <a:endParaRPr lang="en-US"/>
          </a:p>
        </p:txBody>
      </p:sp>
    </p:spTree>
    <p:extLst>
      <p:ext uri="{BB962C8B-B14F-4D97-AF65-F5344CB8AC3E}">
        <p14:creationId xmlns:p14="http://schemas.microsoft.com/office/powerpoint/2010/main" val="203713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This</a:t>
            </a:r>
            <a:r>
              <a:rPr lang="en-US" baseline="0" dirty="0" smtClean="0"/>
              <a:t> expands upon the first versions simple ISBN search to include Title/Author keyword searching.</a:t>
            </a:r>
            <a:endParaRPr lang="en-US" dirty="0" smtClean="0"/>
          </a:p>
          <a:p>
            <a:pPr marL="171450" indent="-171450">
              <a:buFont typeface="Arial"/>
              <a:buChar char="•"/>
            </a:pPr>
            <a:r>
              <a:rPr lang="en-US" dirty="0" smtClean="0"/>
              <a:t>For</a:t>
            </a:r>
            <a:r>
              <a:rPr lang="en-US" baseline="0" dirty="0" smtClean="0"/>
              <a:t> ILL, this increases the odds that Direct Request can be utilized.</a:t>
            </a:r>
          </a:p>
          <a:p>
            <a:pPr marL="171450" indent="-171450">
              <a:buFont typeface="Arial"/>
              <a:buChar char="•"/>
            </a:pPr>
            <a:r>
              <a:rPr lang="en-US" baseline="0" dirty="0" smtClean="0"/>
              <a:t>For Acquisitions, this helps users browse formats and editions.</a:t>
            </a:r>
          </a:p>
          <a:p>
            <a:pPr marL="171450" indent="-171450">
              <a:buFont typeface="Arial"/>
              <a:buChar char="•"/>
            </a:pPr>
            <a:r>
              <a:rPr lang="en-US" baseline="0" dirty="0" smtClean="0"/>
              <a:t>For both, this helps users discover the “right” item if they didn’t come via </a:t>
            </a:r>
            <a:r>
              <a:rPr lang="en-US" baseline="0" dirty="0" err="1" smtClean="0"/>
              <a:t>OpenURL</a:t>
            </a:r>
            <a:r>
              <a:rPr lang="en-US" baseline="0" dirty="0" smtClean="0"/>
              <a:t> from a database or catalog.</a:t>
            </a:r>
            <a:endParaRPr lang="en-US" dirty="0"/>
          </a:p>
        </p:txBody>
      </p:sp>
      <p:sp>
        <p:nvSpPr>
          <p:cNvPr id="4" name="Slide Number Placeholder 3"/>
          <p:cNvSpPr>
            <a:spLocks noGrp="1"/>
          </p:cNvSpPr>
          <p:nvPr>
            <p:ph type="sldNum" sz="quarter" idx="10"/>
          </p:nvPr>
        </p:nvSpPr>
        <p:spPr/>
        <p:txBody>
          <a:bodyPr/>
          <a:lstStyle/>
          <a:p>
            <a:fld id="{0E716582-3FC0-B34D-AB25-524CD0134F59}" type="slidenum">
              <a:rPr lang="en-US" smtClean="0"/>
              <a:pPr/>
              <a:t>14</a:t>
            </a:fld>
            <a:endParaRPr lang="en-US"/>
          </a:p>
        </p:txBody>
      </p:sp>
    </p:spTree>
    <p:extLst>
      <p:ext uri="{BB962C8B-B14F-4D97-AF65-F5344CB8AC3E}">
        <p14:creationId xmlns:p14="http://schemas.microsoft.com/office/powerpoint/2010/main" val="73520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DAE88-2CD8-4C7C-A31E-E7ABAD98AB92}"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48176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DAE88-2CD8-4C7C-A31E-E7ABAD98AB92}"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318734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DAE88-2CD8-4C7C-A31E-E7ABAD98AB92}"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307057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DAE88-2CD8-4C7C-A31E-E7ABAD98AB92}"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306588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DAE88-2CD8-4C7C-A31E-E7ABAD98AB92}" type="datetimeFigureOut">
              <a:rPr lang="en-US" smtClean="0"/>
              <a:pPr/>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84609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DDAE88-2CD8-4C7C-A31E-E7ABAD98AB92}"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188059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DDAE88-2CD8-4C7C-A31E-E7ABAD98AB92}" type="datetimeFigureOut">
              <a:rPr lang="en-US" smtClean="0"/>
              <a:pPr/>
              <a:t>8/16/2011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279529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DAE88-2CD8-4C7C-A31E-E7ABAD98AB92}" type="datetimeFigureOut">
              <a:rPr lang="en-US" smtClean="0"/>
              <a:pPr/>
              <a:t>8/16/2011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195311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DAE88-2CD8-4C7C-A31E-E7ABAD98AB92}" type="datetimeFigureOut">
              <a:rPr lang="en-US" smtClean="0"/>
              <a:pPr/>
              <a:t>8/16/2011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209407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DAE88-2CD8-4C7C-A31E-E7ABAD98AB92}"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33235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DAE88-2CD8-4C7C-A31E-E7ABAD98AB92}" type="datetimeFigureOut">
              <a:rPr lang="en-US" smtClean="0"/>
              <a:pPr/>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39366-6F29-49A4-8B4D-2BCCEC6C0787}" type="slidenum">
              <a:rPr lang="en-US" smtClean="0"/>
              <a:pPr/>
              <a:t>‹#›</a:t>
            </a:fld>
            <a:endParaRPr lang="en-US"/>
          </a:p>
        </p:txBody>
      </p:sp>
    </p:spTree>
    <p:extLst>
      <p:ext uri="{BB962C8B-B14F-4D97-AF65-F5344CB8AC3E}">
        <p14:creationId xmlns:p14="http://schemas.microsoft.com/office/powerpoint/2010/main" val="330330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DAE88-2CD8-4C7C-A31E-E7ABAD98AB92}" type="datetimeFigureOut">
              <a:rPr lang="en-US" smtClean="0"/>
              <a:pPr/>
              <a:t>8/16/2011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39366-6F29-49A4-8B4D-2BCCEC6C0787}" type="slidenum">
              <a:rPr lang="en-US" smtClean="0"/>
              <a:pPr/>
              <a:t>‹#›</a:t>
            </a:fld>
            <a:endParaRPr lang="en-US"/>
          </a:p>
        </p:txBody>
      </p:sp>
    </p:spTree>
    <p:extLst>
      <p:ext uri="{BB962C8B-B14F-4D97-AF65-F5344CB8AC3E}">
        <p14:creationId xmlns:p14="http://schemas.microsoft.com/office/powerpoint/2010/main" val="182993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cyril@geneseo.edu" TargetMode="External"/><Relationship Id="rId2" Type="http://schemas.openxmlformats.org/officeDocument/2006/relationships/hyperlink" Target="mailto:bowersox@geneseo.ed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sullivm@geneseo.edu" TargetMode="External"/><Relationship Id="rId4" Type="http://schemas.openxmlformats.org/officeDocument/2006/relationships/hyperlink" Target="mailto:pitcher@geneseo.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gist.idsproject.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gettingitsystemtoolkit.wordpress.com/"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oclc.org/collectionanalysis/support/conspectus.xls"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48" y="0"/>
            <a:ext cx="94368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8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GIST for Web – Enhancements </a:t>
            </a:r>
            <a:endParaRPr lang="en-US" dirty="0"/>
          </a:p>
        </p:txBody>
      </p:sp>
      <p:sp>
        <p:nvSpPr>
          <p:cNvPr id="5" name="Text Placeholder 4"/>
          <p:cNvSpPr>
            <a:spLocks noGrp="1"/>
          </p:cNvSpPr>
          <p:nvPr>
            <p:ph type="body" idx="1"/>
          </p:nvPr>
        </p:nvSpPr>
        <p:spPr/>
        <p:txBody>
          <a:bodyPr/>
          <a:lstStyle/>
          <a:p>
            <a:r>
              <a:rPr lang="en-US" dirty="0" smtClean="0"/>
              <a:t>GIST Acquisitions Manager</a:t>
            </a:r>
            <a:endParaRPr lang="en-US" dirty="0"/>
          </a:p>
        </p:txBody>
      </p:sp>
    </p:spTree>
    <p:extLst>
      <p:ext uri="{BB962C8B-B14F-4D97-AF65-F5344CB8AC3E}">
        <p14:creationId xmlns:p14="http://schemas.microsoft.com/office/powerpoint/2010/main" val="173025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GIST for Web?</a:t>
            </a:r>
            <a:endParaRPr lang="en-US" dirty="0"/>
          </a:p>
        </p:txBody>
      </p:sp>
      <p:sp>
        <p:nvSpPr>
          <p:cNvPr id="5" name="Content Placeholder 4"/>
          <p:cNvSpPr>
            <a:spLocks noGrp="1"/>
          </p:cNvSpPr>
          <p:nvPr>
            <p:ph idx="1"/>
          </p:nvPr>
        </p:nvSpPr>
        <p:spPr/>
        <p:txBody>
          <a:bodyPr>
            <a:normAutofit/>
          </a:bodyPr>
          <a:lstStyle/>
          <a:p>
            <a:r>
              <a:rPr lang="en-US" sz="3600" dirty="0" smtClean="0"/>
              <a:t>Enhancements to the ILLiad webpages</a:t>
            </a:r>
          </a:p>
          <a:p>
            <a:pPr lvl="1"/>
            <a:r>
              <a:rPr lang="en-US" sz="3200" dirty="0" smtClean="0"/>
              <a:t>Provide item information from </a:t>
            </a:r>
            <a:r>
              <a:rPr lang="en-US" sz="3200" dirty="0" err="1" smtClean="0"/>
              <a:t>Amazon.com</a:t>
            </a:r>
            <a:endParaRPr lang="en-US" sz="3200" dirty="0" smtClean="0"/>
          </a:p>
          <a:p>
            <a:pPr lvl="1"/>
            <a:r>
              <a:rPr lang="en-US" sz="3200" dirty="0" smtClean="0"/>
              <a:t>Display full text from Google Books, </a:t>
            </a:r>
            <a:r>
              <a:rPr lang="en-US" sz="3200" dirty="0" err="1" smtClean="0"/>
              <a:t>Hathi</a:t>
            </a:r>
            <a:r>
              <a:rPr lang="en-US" sz="3200" dirty="0" smtClean="0"/>
              <a:t>, Internet Archive, and Project Gutenberg</a:t>
            </a:r>
          </a:p>
          <a:p>
            <a:pPr lvl="1"/>
            <a:r>
              <a:rPr lang="en-US" sz="3200" dirty="0" smtClean="0"/>
              <a:t>Display local holdings or estimated ILL delivery</a:t>
            </a:r>
          </a:p>
          <a:p>
            <a:pPr lvl="1"/>
            <a:r>
              <a:rPr lang="en-US" sz="3200" dirty="0" smtClean="0"/>
              <a:t>List vendor prices for personal copies</a:t>
            </a:r>
          </a:p>
        </p:txBody>
      </p:sp>
      <p:sp>
        <p:nvSpPr>
          <p:cNvPr id="7" name="TextBox 6"/>
          <p:cNvSpPr txBox="1"/>
          <p:nvPr/>
        </p:nvSpPr>
        <p:spPr>
          <a:xfrm>
            <a:off x="4460813" y="6094041"/>
            <a:ext cx="4225987"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2</a:t>
            </a:r>
            <a:r>
              <a:rPr lang="en-US" sz="2800" dirty="0" smtClean="0"/>
              <a:t> in workbook.</a:t>
            </a:r>
            <a:endParaRPr lang="en-US" sz="2800" dirty="0"/>
          </a:p>
        </p:txBody>
      </p:sp>
    </p:spTree>
    <p:extLst>
      <p:ext uri="{BB962C8B-B14F-4D97-AF65-F5344CB8AC3E}">
        <p14:creationId xmlns:p14="http://schemas.microsoft.com/office/powerpoint/2010/main" val="238478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help?</a:t>
            </a:r>
            <a:endParaRPr lang="en-US" dirty="0"/>
          </a:p>
        </p:txBody>
      </p:sp>
      <p:sp>
        <p:nvSpPr>
          <p:cNvPr id="4" name="Text Placeholder 3"/>
          <p:cNvSpPr>
            <a:spLocks noGrp="1"/>
          </p:cNvSpPr>
          <p:nvPr>
            <p:ph type="body" idx="1"/>
          </p:nvPr>
        </p:nvSpPr>
        <p:spPr/>
        <p:txBody>
          <a:bodyPr/>
          <a:lstStyle/>
          <a:p>
            <a:r>
              <a:rPr lang="en-US" dirty="0" smtClean="0"/>
              <a:t>Enhances your ILL</a:t>
            </a:r>
            <a:endParaRPr lang="en-US" dirty="0"/>
          </a:p>
        </p:txBody>
      </p:sp>
      <p:sp>
        <p:nvSpPr>
          <p:cNvPr id="3" name="Content Placeholder 2"/>
          <p:cNvSpPr>
            <a:spLocks noGrp="1"/>
          </p:cNvSpPr>
          <p:nvPr>
            <p:ph sz="half" idx="2"/>
          </p:nvPr>
        </p:nvSpPr>
        <p:spPr/>
        <p:txBody>
          <a:bodyPr>
            <a:normAutofit/>
          </a:bodyPr>
          <a:lstStyle/>
          <a:p>
            <a:r>
              <a:rPr lang="en-US" dirty="0" smtClean="0"/>
              <a:t>Directs users to “self-serve” options first</a:t>
            </a:r>
          </a:p>
          <a:p>
            <a:r>
              <a:rPr lang="en-US" dirty="0" smtClean="0"/>
              <a:t>Built-in discovery tool increases request accuracy</a:t>
            </a:r>
          </a:p>
          <a:p>
            <a:pPr lvl="1"/>
            <a:r>
              <a:rPr lang="en-US" dirty="0" smtClean="0"/>
              <a:t>Title &amp; author keywords</a:t>
            </a:r>
          </a:p>
          <a:p>
            <a:pPr lvl="1"/>
            <a:r>
              <a:rPr lang="en-US" dirty="0" smtClean="0"/>
              <a:t>ISBN</a:t>
            </a:r>
          </a:p>
          <a:p>
            <a:r>
              <a:rPr lang="en-US" dirty="0" smtClean="0"/>
              <a:t>Automatically detects locally held materials</a:t>
            </a:r>
          </a:p>
        </p:txBody>
      </p:sp>
      <p:sp>
        <p:nvSpPr>
          <p:cNvPr id="5" name="Text Placeholder 4"/>
          <p:cNvSpPr>
            <a:spLocks noGrp="1"/>
          </p:cNvSpPr>
          <p:nvPr>
            <p:ph type="body" sz="quarter" idx="3"/>
          </p:nvPr>
        </p:nvSpPr>
        <p:spPr/>
        <p:txBody>
          <a:bodyPr>
            <a:normAutofit fontScale="92500"/>
          </a:bodyPr>
          <a:lstStyle/>
          <a:p>
            <a:r>
              <a:rPr lang="en-US" dirty="0" smtClean="0"/>
              <a:t>Facilitates Purchase on Demand</a:t>
            </a:r>
            <a:endParaRPr lang="en-US" dirty="0"/>
          </a:p>
        </p:txBody>
      </p:sp>
      <p:sp>
        <p:nvSpPr>
          <p:cNvPr id="6" name="Content Placeholder 5"/>
          <p:cNvSpPr>
            <a:spLocks noGrp="1"/>
          </p:cNvSpPr>
          <p:nvPr>
            <p:ph sz="quarter" idx="4"/>
          </p:nvPr>
        </p:nvSpPr>
        <p:spPr/>
        <p:txBody>
          <a:bodyPr/>
          <a:lstStyle/>
          <a:p>
            <a:r>
              <a:rPr lang="en-US" dirty="0" smtClean="0"/>
              <a:t>Users can evaluate each item before requesting</a:t>
            </a:r>
          </a:p>
          <a:p>
            <a:r>
              <a:rPr lang="en-US" dirty="0" smtClean="0"/>
              <a:t>Provides price &amp; holdings data to staff in ILLiad</a:t>
            </a:r>
          </a:p>
          <a:p>
            <a:r>
              <a:rPr lang="en-US" dirty="0" smtClean="0"/>
              <a:t>Functionality can be limited to certain types of users</a:t>
            </a:r>
          </a:p>
          <a:p>
            <a:pPr lvl="1"/>
            <a:r>
              <a:rPr lang="en-US" dirty="0" smtClean="0"/>
              <a:t>Faculty?</a:t>
            </a:r>
          </a:p>
          <a:p>
            <a:pPr lvl="1"/>
            <a:r>
              <a:rPr lang="en-US" dirty="0" smtClean="0"/>
              <a:t>Librarians?</a:t>
            </a:r>
          </a:p>
          <a:p>
            <a:pPr lvl="1"/>
            <a:r>
              <a:rPr lang="en-US" dirty="0" smtClean="0"/>
              <a:t>Everyone?</a:t>
            </a:r>
          </a:p>
        </p:txBody>
      </p:sp>
    </p:spTree>
    <p:extLst>
      <p:ext uri="{BB962C8B-B14F-4D97-AF65-F5344CB8AC3E}">
        <p14:creationId xmlns:p14="http://schemas.microsoft.com/office/powerpoint/2010/main" val="1118356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4118"/>
            <a:ext cx="9144000" cy="6633882"/>
          </a:xfrm>
          <a:prstGeom prst="rect">
            <a:avLst/>
          </a:prstGeom>
          <a:ln w="38100" cap="sq">
            <a:noFill/>
            <a:prstDash val="solid"/>
            <a:miter lim="800000"/>
          </a:ln>
          <a:effectLst/>
        </p:spPr>
      </p:pic>
    </p:spTree>
    <p:extLst>
      <p:ext uri="{BB962C8B-B14F-4D97-AF65-F5344CB8AC3E}">
        <p14:creationId xmlns:p14="http://schemas.microsoft.com/office/powerpoint/2010/main" val="2635349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 My Item</a:t>
            </a:r>
            <a:endParaRPr lang="en-US" dirty="0"/>
          </a:p>
        </p:txBody>
      </p:sp>
      <p:sp>
        <p:nvSpPr>
          <p:cNvPr id="6" name="Text Placeholder 5"/>
          <p:cNvSpPr>
            <a:spLocks noGrp="1"/>
          </p:cNvSpPr>
          <p:nvPr>
            <p:ph type="body" sz="half" idx="2"/>
          </p:nvPr>
        </p:nvSpPr>
        <p:spPr/>
        <p:txBody>
          <a:bodyPr>
            <a:normAutofit lnSpcReduction="10000"/>
          </a:bodyPr>
          <a:lstStyle/>
          <a:p>
            <a:r>
              <a:rPr lang="en-US" sz="2000" dirty="0" smtClean="0"/>
              <a:t>Built-in discovery tool to help users request the right item.</a:t>
            </a:r>
          </a:p>
          <a:p>
            <a:endParaRPr lang="en-US" sz="2000" dirty="0" smtClean="0"/>
          </a:p>
          <a:p>
            <a:r>
              <a:rPr lang="en-US" sz="2000" dirty="0" smtClean="0"/>
              <a:t>Two ways to search:</a:t>
            </a:r>
          </a:p>
          <a:p>
            <a:pPr marL="742950" lvl="1" indent="-285750">
              <a:buFont typeface="Arial"/>
              <a:buChar char="•"/>
            </a:pPr>
            <a:r>
              <a:rPr lang="en-US" sz="1800" dirty="0" smtClean="0"/>
              <a:t>Title &amp; author</a:t>
            </a:r>
          </a:p>
          <a:p>
            <a:pPr marL="742950" lvl="1" indent="-285750">
              <a:buFont typeface="Arial"/>
              <a:buChar char="•"/>
            </a:pPr>
            <a:r>
              <a:rPr lang="en-US" sz="1800" dirty="0" smtClean="0"/>
              <a:t>ISBN</a:t>
            </a:r>
          </a:p>
          <a:p>
            <a:endParaRPr lang="en-US" sz="2000" dirty="0" smtClean="0"/>
          </a:p>
          <a:p>
            <a:r>
              <a:rPr lang="en-US" sz="2000" dirty="0" smtClean="0"/>
              <a:t>Once user finds the item, the web enhancements will run.</a:t>
            </a:r>
          </a:p>
          <a:p>
            <a:endParaRPr lang="en-US" sz="2000" dirty="0" smtClean="0"/>
          </a:p>
          <a:p>
            <a:r>
              <a:rPr lang="en-US" sz="2000" dirty="0" smtClean="0"/>
              <a:t>This will also fill in the entire item citation.</a:t>
            </a:r>
            <a:endParaRPr lang="en-US" sz="2000" dirty="0"/>
          </a:p>
        </p:txBody>
      </p:sp>
      <p:pic>
        <p:nvPicPr>
          <p:cNvPr id="12" name="Picture 11"/>
          <p:cNvPicPr>
            <a:picLocks noChangeAspect="1"/>
          </p:cNvPicPr>
          <p:nvPr/>
        </p:nvPicPr>
        <p:blipFill>
          <a:blip r:embed="rId3" cstate="print"/>
          <a:stretch>
            <a:fillRect/>
          </a:stretch>
        </p:blipFill>
        <p:spPr>
          <a:xfrm>
            <a:off x="3672852" y="273050"/>
            <a:ext cx="4663746" cy="1541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4" cstate="print"/>
          <a:stretch>
            <a:fillRect/>
          </a:stretch>
        </p:blipFill>
        <p:spPr>
          <a:xfrm>
            <a:off x="4828756" y="1699281"/>
            <a:ext cx="4213174" cy="166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5" cstate="print"/>
          <a:stretch>
            <a:fillRect/>
          </a:stretch>
        </p:blipFill>
        <p:spPr>
          <a:xfrm>
            <a:off x="3672852" y="3317381"/>
            <a:ext cx="4213174" cy="2808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Bent-Up Arrow 14"/>
          <p:cNvSpPr/>
          <p:nvPr/>
        </p:nvSpPr>
        <p:spPr>
          <a:xfrm rot="5400000">
            <a:off x="3709893" y="1662241"/>
            <a:ext cx="1306967" cy="1381051"/>
          </a:xfrm>
          <a:prstGeom prst="bentUpArrow">
            <a:avLst>
              <a:gd name="adj1" fmla="val 25000"/>
              <a:gd name="adj2" fmla="val 24560"/>
              <a:gd name="adj3" fmla="val 25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Bent-Up Arrow 15"/>
          <p:cNvSpPr/>
          <p:nvPr/>
        </p:nvSpPr>
        <p:spPr>
          <a:xfrm rot="16200000" flipH="1">
            <a:off x="6816336" y="3213601"/>
            <a:ext cx="2293601" cy="1878904"/>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1433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a:t>
            </a:r>
            <a:endParaRPr lang="en-US" dirty="0"/>
          </a:p>
        </p:txBody>
      </p:sp>
      <p:sp>
        <p:nvSpPr>
          <p:cNvPr id="4" name="Text Placeholder 3"/>
          <p:cNvSpPr>
            <a:spLocks noGrp="1"/>
          </p:cNvSpPr>
          <p:nvPr>
            <p:ph type="body" sz="half" idx="2"/>
          </p:nvPr>
        </p:nvSpPr>
        <p:spPr/>
        <p:txBody>
          <a:bodyPr>
            <a:normAutofit/>
          </a:bodyPr>
          <a:lstStyle/>
          <a:p>
            <a:r>
              <a:rPr lang="en-US" sz="1800" dirty="0" smtClean="0"/>
              <a:t>If the item is listed on </a:t>
            </a:r>
            <a:r>
              <a:rPr lang="en-US" sz="1800" dirty="0" err="1" smtClean="0"/>
              <a:t>Amazon.com</a:t>
            </a:r>
            <a:r>
              <a:rPr lang="en-US" sz="1800" dirty="0" smtClean="0"/>
              <a:t>, users will see a description, average customer review, and a cover image.</a:t>
            </a:r>
          </a:p>
          <a:p>
            <a:endParaRPr lang="en-US" sz="1800" dirty="0"/>
          </a:p>
          <a:p>
            <a:r>
              <a:rPr lang="en-US" sz="1800" dirty="0" smtClean="0"/>
              <a:t>Users can even click to view the entire page on </a:t>
            </a:r>
            <a:r>
              <a:rPr lang="en-US" sz="1800" dirty="0" err="1" smtClean="0"/>
              <a:t>Amazon.com</a:t>
            </a:r>
            <a:r>
              <a:rPr lang="en-US" sz="1800" dirty="0" smtClean="0"/>
              <a:t>.</a:t>
            </a:r>
            <a:endParaRPr lang="en-US" sz="1800"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1" t="39089" r="41038" b="-366"/>
          <a:stretch/>
        </p:blipFill>
        <p:spPr bwMode="auto">
          <a:xfrm>
            <a:off x="4061615" y="2047359"/>
            <a:ext cx="4244928" cy="3200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2989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Books</a:t>
            </a:r>
            <a:endParaRPr lang="en-US" dirty="0"/>
          </a:p>
        </p:txBody>
      </p:sp>
      <p:sp>
        <p:nvSpPr>
          <p:cNvPr id="4" name="Text Placeholder 3"/>
          <p:cNvSpPr>
            <a:spLocks noGrp="1"/>
          </p:cNvSpPr>
          <p:nvPr>
            <p:ph type="body" sz="half" idx="2"/>
          </p:nvPr>
        </p:nvSpPr>
        <p:spPr/>
        <p:txBody>
          <a:bodyPr>
            <a:normAutofit/>
          </a:bodyPr>
          <a:lstStyle/>
          <a:p>
            <a:r>
              <a:rPr lang="en-US" sz="2000" dirty="0" smtClean="0"/>
              <a:t>If available, this connects users to the Table of Contents and Book Preview or Full View in Google Books.</a:t>
            </a:r>
            <a:endParaRPr lang="en-US" sz="2000" dirty="0"/>
          </a:p>
        </p:txBody>
      </p:sp>
      <p:pic>
        <p:nvPicPr>
          <p:cNvPr id="5" name="Picture 4"/>
          <p:cNvPicPr>
            <a:picLocks noChangeAspect="1"/>
          </p:cNvPicPr>
          <p:nvPr/>
        </p:nvPicPr>
        <p:blipFill>
          <a:blip r:embed="rId3" cstate="print"/>
          <a:stretch>
            <a:fillRect/>
          </a:stretch>
        </p:blipFill>
        <p:spPr>
          <a:xfrm>
            <a:off x="3846849" y="706995"/>
            <a:ext cx="4787900" cy="1181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stretch>
            <a:fillRect/>
          </a:stretch>
        </p:blipFill>
        <p:spPr>
          <a:xfrm>
            <a:off x="3846849" y="2523851"/>
            <a:ext cx="4765850" cy="3602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own Arrow 6"/>
          <p:cNvSpPr/>
          <p:nvPr/>
        </p:nvSpPr>
        <p:spPr>
          <a:xfrm>
            <a:off x="5598170" y="1435100"/>
            <a:ext cx="1282913" cy="19339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95774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Data</a:t>
            </a:r>
            <a:endParaRPr lang="en-US" dirty="0"/>
          </a:p>
        </p:txBody>
      </p:sp>
      <p:sp>
        <p:nvSpPr>
          <p:cNvPr id="4" name="Text Placeholder 3"/>
          <p:cNvSpPr>
            <a:spLocks noGrp="1"/>
          </p:cNvSpPr>
          <p:nvPr>
            <p:ph type="body" sz="half" idx="2"/>
          </p:nvPr>
        </p:nvSpPr>
        <p:spPr/>
        <p:txBody>
          <a:bodyPr>
            <a:normAutofit/>
          </a:bodyPr>
          <a:lstStyle/>
          <a:p>
            <a:r>
              <a:rPr lang="en-US" sz="1800" dirty="0" smtClean="0"/>
              <a:t>This connects users to any free full text or audio books from the </a:t>
            </a:r>
            <a:r>
              <a:rPr lang="en-US" sz="1800" dirty="0" err="1" smtClean="0"/>
              <a:t>Hathi</a:t>
            </a:r>
            <a:r>
              <a:rPr lang="en-US" sz="1800" dirty="0" smtClean="0"/>
              <a:t> Trust, Project Gutenberg, or the Internet Archive.</a:t>
            </a:r>
            <a:endParaRPr lang="en-US" sz="1800" dirty="0"/>
          </a:p>
        </p:txBody>
      </p:sp>
      <p:pic>
        <p:nvPicPr>
          <p:cNvPr id="5" name="Picture 4"/>
          <p:cNvPicPr>
            <a:picLocks noChangeAspect="1"/>
          </p:cNvPicPr>
          <p:nvPr/>
        </p:nvPicPr>
        <p:blipFill>
          <a:blip r:embed="rId3" cstate="print"/>
          <a:stretch>
            <a:fillRect/>
          </a:stretch>
        </p:blipFill>
        <p:spPr>
          <a:xfrm>
            <a:off x="3978160" y="1394937"/>
            <a:ext cx="4025900" cy="128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print"/>
          <a:stretch>
            <a:fillRect/>
          </a:stretch>
        </p:blipFill>
        <p:spPr>
          <a:xfrm>
            <a:off x="4114072" y="3124200"/>
            <a:ext cx="1841500" cy="5969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stretch>
            <a:fillRect/>
          </a:stretch>
        </p:blipFill>
        <p:spPr>
          <a:xfrm>
            <a:off x="6745759" y="2921000"/>
            <a:ext cx="1003300" cy="10033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stretch>
            <a:fillRect/>
          </a:stretch>
        </p:blipFill>
        <p:spPr>
          <a:xfrm>
            <a:off x="5085622" y="4073397"/>
            <a:ext cx="1739900"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1702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WorldCat</a:t>
            </a:r>
            <a:endParaRPr lang="en-US" dirty="0"/>
          </a:p>
        </p:txBody>
      </p:sp>
      <p:sp>
        <p:nvSpPr>
          <p:cNvPr id="4" name="Text Placeholder 3"/>
          <p:cNvSpPr>
            <a:spLocks noGrp="1"/>
          </p:cNvSpPr>
          <p:nvPr>
            <p:ph type="body" sz="half" idx="2"/>
          </p:nvPr>
        </p:nvSpPr>
        <p:spPr/>
        <p:txBody>
          <a:bodyPr>
            <a:normAutofit/>
          </a:bodyPr>
          <a:lstStyle/>
          <a:p>
            <a:r>
              <a:rPr lang="en-US" sz="1800" dirty="0" smtClean="0"/>
              <a:t>Helps users discover locally held items before placing a request.</a:t>
            </a:r>
          </a:p>
          <a:p>
            <a:endParaRPr lang="en-US" sz="1800" dirty="0"/>
          </a:p>
          <a:p>
            <a:r>
              <a:rPr lang="en-US" sz="1800" dirty="0" smtClean="0"/>
              <a:t>If the item is held locally, they are a click away from your catalog.</a:t>
            </a:r>
          </a:p>
          <a:p>
            <a:endParaRPr lang="en-US" sz="1800" dirty="0"/>
          </a:p>
          <a:p>
            <a:r>
              <a:rPr lang="en-US" sz="1800" dirty="0" smtClean="0"/>
              <a:t>Otherwise, it provides a customized ILL delivery estimate based on group holdings.</a:t>
            </a:r>
            <a:endParaRPr lang="en-US" sz="1800" dirty="0"/>
          </a:p>
        </p:txBody>
      </p:sp>
      <p:pic>
        <p:nvPicPr>
          <p:cNvPr id="5" name="Picture 4"/>
          <p:cNvPicPr>
            <a:picLocks noChangeAspect="1"/>
          </p:cNvPicPr>
          <p:nvPr/>
        </p:nvPicPr>
        <p:blipFill>
          <a:blip r:embed="rId3" cstate="print"/>
          <a:stretch>
            <a:fillRect/>
          </a:stretch>
        </p:blipFill>
        <p:spPr>
          <a:xfrm>
            <a:off x="3921127" y="1144389"/>
            <a:ext cx="4787900" cy="135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465513" y="503882"/>
            <a:ext cx="2101807" cy="461665"/>
          </a:xfrm>
          <a:prstGeom prst="rect">
            <a:avLst/>
          </a:prstGeom>
          <a:noFill/>
        </p:spPr>
        <p:txBody>
          <a:bodyPr wrap="none" rtlCol="0">
            <a:spAutoFit/>
          </a:bodyPr>
          <a:lstStyle/>
          <a:p>
            <a:r>
              <a:rPr lang="en-US" sz="2400" b="1" dirty="0" smtClean="0">
                <a:latin typeface="+mj-lt"/>
              </a:rPr>
              <a:t>If locally held…</a:t>
            </a:r>
            <a:endParaRPr lang="en-US" sz="2400" b="1" dirty="0">
              <a:latin typeface="+mj-lt"/>
            </a:endParaRPr>
          </a:p>
        </p:txBody>
      </p:sp>
      <p:sp>
        <p:nvSpPr>
          <p:cNvPr id="7" name="TextBox 6"/>
          <p:cNvSpPr txBox="1"/>
          <p:nvPr/>
        </p:nvSpPr>
        <p:spPr>
          <a:xfrm>
            <a:off x="3465513" y="3451639"/>
            <a:ext cx="1687932" cy="461665"/>
          </a:xfrm>
          <a:prstGeom prst="rect">
            <a:avLst/>
          </a:prstGeom>
          <a:noFill/>
        </p:spPr>
        <p:txBody>
          <a:bodyPr wrap="none" rtlCol="0">
            <a:spAutoFit/>
          </a:bodyPr>
          <a:lstStyle/>
          <a:p>
            <a:r>
              <a:rPr lang="en-US" sz="2400" b="1" dirty="0" smtClean="0"/>
              <a:t>…otherwise</a:t>
            </a:r>
            <a:endParaRPr lang="en-US" sz="2400" b="1" dirty="0"/>
          </a:p>
        </p:txBody>
      </p:sp>
      <p:pic>
        <p:nvPicPr>
          <p:cNvPr id="8" name="Picture 7"/>
          <p:cNvPicPr>
            <a:picLocks noChangeAspect="1"/>
          </p:cNvPicPr>
          <p:nvPr/>
        </p:nvPicPr>
        <p:blipFill>
          <a:blip r:embed="rId4" cstate="print"/>
          <a:stretch>
            <a:fillRect/>
          </a:stretch>
        </p:blipFill>
        <p:spPr>
          <a:xfrm>
            <a:off x="4010027" y="4026811"/>
            <a:ext cx="4699000" cy="143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1485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Prices</a:t>
            </a:r>
            <a:endParaRPr lang="en-US" dirty="0"/>
          </a:p>
        </p:txBody>
      </p:sp>
      <p:sp>
        <p:nvSpPr>
          <p:cNvPr id="4" name="Text Placeholder 3"/>
          <p:cNvSpPr>
            <a:spLocks noGrp="1"/>
          </p:cNvSpPr>
          <p:nvPr>
            <p:ph type="body" sz="half" idx="2"/>
          </p:nvPr>
        </p:nvSpPr>
        <p:spPr/>
        <p:txBody>
          <a:bodyPr>
            <a:normAutofit/>
          </a:bodyPr>
          <a:lstStyle/>
          <a:p>
            <a:r>
              <a:rPr lang="en-US" sz="1800" dirty="0" smtClean="0"/>
              <a:t>This allows users to see how much their item costs from major book sellers. </a:t>
            </a:r>
          </a:p>
          <a:p>
            <a:endParaRPr lang="en-US" sz="1800" dirty="0"/>
          </a:p>
          <a:p>
            <a:r>
              <a:rPr lang="en-US" sz="1800" dirty="0" smtClean="0"/>
              <a:t>This can help them evaluate whether to purchase their own copy or if it’s worth having the funds deducted from their department allocation.</a:t>
            </a:r>
          </a:p>
          <a:p>
            <a:endParaRPr lang="en-US" sz="1800" dirty="0"/>
          </a:p>
          <a:p>
            <a:r>
              <a:rPr lang="en-US" sz="1800" dirty="0" smtClean="0"/>
              <a:t>Currently, only Amazon and Better World Books are listed. More vendors will be available as we obtain APIs.</a:t>
            </a:r>
            <a:endParaRPr lang="en-US" sz="1800"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60490" t="69725" b="16180"/>
          <a:stretch/>
        </p:blipFill>
        <p:spPr bwMode="auto">
          <a:xfrm>
            <a:off x="4276379" y="3019205"/>
            <a:ext cx="4205766" cy="1088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348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68375"/>
            <a:ext cx="8686800" cy="1470025"/>
          </a:xfrm>
        </p:spPr>
        <p:txBody>
          <a:bodyPr>
            <a:normAutofit fontScale="90000"/>
          </a:bodyPr>
          <a:lstStyle/>
          <a:p>
            <a:r>
              <a:rPr lang="en-US" dirty="0" smtClean="0"/>
              <a:t>Welcome</a:t>
            </a:r>
            <a:br>
              <a:rPr lang="en-US" dirty="0" smtClean="0"/>
            </a:br>
            <a:r>
              <a:rPr lang="en-US" dirty="0" smtClean="0"/>
              <a:t>to the</a:t>
            </a:r>
            <a:br>
              <a:rPr lang="en-US" dirty="0" smtClean="0"/>
            </a:br>
            <a:r>
              <a:rPr lang="en-US" dirty="0" smtClean="0"/>
              <a:t>Getting It System Toolkit </a:t>
            </a:r>
            <a:br>
              <a:rPr lang="en-US" dirty="0" smtClean="0"/>
            </a:br>
            <a:r>
              <a:rPr lang="en-US" dirty="0" smtClean="0"/>
              <a:t>GIST Institute 2011</a:t>
            </a:r>
            <a:endParaRPr lang="en-US" dirty="0"/>
          </a:p>
        </p:txBody>
      </p:sp>
      <p:sp>
        <p:nvSpPr>
          <p:cNvPr id="4" name="TextBox 3"/>
          <p:cNvSpPr txBox="1"/>
          <p:nvPr/>
        </p:nvSpPr>
        <p:spPr>
          <a:xfrm>
            <a:off x="1676400" y="3521095"/>
            <a:ext cx="5791200" cy="1508105"/>
          </a:xfrm>
          <a:prstGeom prst="rect">
            <a:avLst/>
          </a:prstGeom>
          <a:noFill/>
        </p:spPr>
        <p:txBody>
          <a:bodyPr wrap="square" rtlCol="0">
            <a:spAutoFit/>
          </a:bodyPr>
          <a:lstStyle/>
          <a:p>
            <a:pPr algn="ctr"/>
            <a:r>
              <a:rPr lang="en-US" sz="2000" b="1" dirty="0" smtClean="0"/>
              <a:t>GIST Team, SUNY Geneseo</a:t>
            </a:r>
          </a:p>
          <a:p>
            <a:pPr algn="ctr"/>
            <a:r>
              <a:rPr lang="en-US" dirty="0" smtClean="0"/>
              <a:t>Tim </a:t>
            </a:r>
            <a:r>
              <a:rPr lang="en-US" dirty="0" err="1" smtClean="0"/>
              <a:t>Bowersox</a:t>
            </a:r>
            <a:r>
              <a:rPr lang="en-US" dirty="0" smtClean="0"/>
              <a:t>, </a:t>
            </a:r>
            <a:r>
              <a:rPr lang="en-US" dirty="0" smtClean="0">
                <a:hlinkClick r:id="rId2"/>
              </a:rPr>
              <a:t>bowersox@geneseo.edu</a:t>
            </a:r>
            <a:endParaRPr lang="en-US" dirty="0" smtClean="0"/>
          </a:p>
          <a:p>
            <a:pPr algn="ctr"/>
            <a:r>
              <a:rPr lang="en-US" dirty="0" smtClean="0"/>
              <a:t>Cyril </a:t>
            </a:r>
            <a:r>
              <a:rPr lang="en-US" dirty="0" err="1" smtClean="0"/>
              <a:t>Oberlander</a:t>
            </a:r>
            <a:r>
              <a:rPr lang="en-US" dirty="0" smtClean="0"/>
              <a:t>, </a:t>
            </a:r>
            <a:r>
              <a:rPr lang="en-US" dirty="0" smtClean="0">
                <a:hlinkClick r:id="rId3"/>
              </a:rPr>
              <a:t>cyril@geneseo.edu</a:t>
            </a:r>
            <a:endParaRPr lang="en-US" dirty="0" smtClean="0"/>
          </a:p>
          <a:p>
            <a:pPr algn="ctr"/>
            <a:r>
              <a:rPr lang="en-US" dirty="0" smtClean="0"/>
              <a:t>Kate Pitcher, </a:t>
            </a:r>
            <a:r>
              <a:rPr lang="en-US" dirty="0" smtClean="0">
                <a:hlinkClick r:id="rId4"/>
              </a:rPr>
              <a:t>pitcher@geneseo.edu</a:t>
            </a:r>
            <a:r>
              <a:rPr lang="en-US" dirty="0" smtClean="0"/>
              <a:t> </a:t>
            </a:r>
          </a:p>
          <a:p>
            <a:pPr algn="ctr"/>
            <a:r>
              <a:rPr lang="en-US" dirty="0" smtClean="0"/>
              <a:t>Mark Sullivan, </a:t>
            </a:r>
            <a:r>
              <a:rPr lang="en-US" dirty="0" smtClean="0">
                <a:hlinkClick r:id="rId5"/>
              </a:rPr>
              <a:t>sullivm@geneseo.edu</a:t>
            </a:r>
            <a:r>
              <a:rPr lang="en-US" dirty="0" smtClean="0"/>
              <a:t> </a:t>
            </a:r>
            <a:endParaRPr lang="en-US" dirty="0"/>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5334000"/>
            <a:ext cx="4686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588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feedback</a:t>
            </a:r>
            <a:endParaRPr lang="en-US" dirty="0"/>
          </a:p>
        </p:txBody>
      </p:sp>
      <p:sp>
        <p:nvSpPr>
          <p:cNvPr id="4" name="Text Placeholder 3"/>
          <p:cNvSpPr>
            <a:spLocks noGrp="1"/>
          </p:cNvSpPr>
          <p:nvPr>
            <p:ph type="body" sz="half" idx="2"/>
          </p:nvPr>
        </p:nvSpPr>
        <p:spPr/>
        <p:txBody>
          <a:bodyPr>
            <a:normAutofit/>
          </a:bodyPr>
          <a:lstStyle/>
          <a:p>
            <a:r>
              <a:rPr lang="en-US" sz="1800" dirty="0" smtClean="0"/>
              <a:t>Users can indicate their preferences to aid staff in making informed decisions.</a:t>
            </a:r>
          </a:p>
          <a:p>
            <a:endParaRPr lang="en-US" sz="1800" dirty="0"/>
          </a:p>
          <a:p>
            <a:pPr marL="285750" indent="-285750">
              <a:buFont typeface="Arial"/>
              <a:buChar char="•"/>
            </a:pPr>
            <a:r>
              <a:rPr lang="en-US" sz="1800" dirty="0" smtClean="0"/>
              <a:t>“Needed by” date</a:t>
            </a:r>
          </a:p>
          <a:p>
            <a:pPr marL="285750" indent="-285750">
              <a:buFont typeface="Arial"/>
              <a:buChar char="•"/>
            </a:pPr>
            <a:r>
              <a:rPr lang="en-US" sz="1800" i="1" dirty="0" smtClean="0"/>
              <a:t>Importance (hidden)</a:t>
            </a:r>
          </a:p>
          <a:p>
            <a:pPr marL="285750" indent="-285750">
              <a:buFont typeface="Arial"/>
              <a:buChar char="•"/>
            </a:pPr>
            <a:r>
              <a:rPr lang="en-US" sz="1800" dirty="0" smtClean="0"/>
              <a:t>Purchase recommendation</a:t>
            </a:r>
          </a:p>
          <a:p>
            <a:pPr marL="285750" indent="-285750">
              <a:buFont typeface="Arial"/>
              <a:buChar char="•"/>
            </a:pPr>
            <a:r>
              <a:rPr lang="en-US" sz="1800" dirty="0" smtClean="0"/>
              <a:t>Delivery preference</a:t>
            </a:r>
          </a:p>
          <a:p>
            <a:pPr marL="285750" indent="-285750">
              <a:buFont typeface="Arial"/>
              <a:buChar char="•"/>
            </a:pPr>
            <a:r>
              <a:rPr lang="en-US" sz="1800" dirty="0" smtClean="0"/>
              <a:t>Alternate format or edition</a:t>
            </a:r>
          </a:p>
          <a:p>
            <a:pPr marL="285750" indent="-285750">
              <a:buFont typeface="Arial"/>
              <a:buChar char="•"/>
            </a:pPr>
            <a:r>
              <a:rPr lang="en-US" sz="1800" dirty="0" smtClean="0"/>
              <a:t>Comments</a:t>
            </a:r>
          </a:p>
          <a:p>
            <a:endParaRPr lang="en-US" sz="1800" dirty="0"/>
          </a:p>
        </p:txBody>
      </p:sp>
      <p:pic>
        <p:nvPicPr>
          <p:cNvPr id="5" name="Picture 4"/>
          <p:cNvPicPr>
            <a:picLocks noChangeAspect="1"/>
          </p:cNvPicPr>
          <p:nvPr/>
        </p:nvPicPr>
        <p:blipFill>
          <a:blip r:embed="rId3" cstate="print"/>
          <a:stretch>
            <a:fillRect/>
          </a:stretch>
        </p:blipFill>
        <p:spPr>
          <a:xfrm>
            <a:off x="4231879" y="1727139"/>
            <a:ext cx="4048746" cy="3973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813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03" y="2198291"/>
            <a:ext cx="3185541" cy="2311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p:cNvPicPr>
            <a:picLocks noChangeAspect="1" noChangeArrowheads="1"/>
          </p:cNvPicPr>
          <p:nvPr/>
        </p:nvPicPr>
        <p:blipFill>
          <a:blip r:embed="rId4" cstate="print"/>
          <a:srcRect/>
          <a:stretch>
            <a:fillRect/>
          </a:stretch>
        </p:blipFill>
        <p:spPr bwMode="auto">
          <a:xfrm>
            <a:off x="5088619" y="2210434"/>
            <a:ext cx="3802364" cy="2286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304974" y="4619482"/>
            <a:ext cx="1459091" cy="369332"/>
          </a:xfrm>
          <a:prstGeom prst="rect">
            <a:avLst/>
          </a:prstGeom>
          <a:noFill/>
        </p:spPr>
        <p:txBody>
          <a:bodyPr wrap="none" rtlCol="0">
            <a:spAutoFit/>
          </a:bodyPr>
          <a:lstStyle/>
          <a:p>
            <a:r>
              <a:rPr lang="en-US" dirty="0" smtClean="0"/>
              <a:t>Request form</a:t>
            </a:r>
            <a:endParaRPr lang="en-US" dirty="0"/>
          </a:p>
        </p:txBody>
      </p:sp>
      <p:sp>
        <p:nvSpPr>
          <p:cNvPr id="5" name="TextBox 4"/>
          <p:cNvSpPr txBox="1"/>
          <p:nvPr/>
        </p:nvSpPr>
        <p:spPr>
          <a:xfrm>
            <a:off x="6222661" y="4619482"/>
            <a:ext cx="1290926" cy="369332"/>
          </a:xfrm>
          <a:prstGeom prst="rect">
            <a:avLst/>
          </a:prstGeom>
          <a:noFill/>
        </p:spPr>
        <p:txBody>
          <a:bodyPr wrap="none" rtlCol="0">
            <a:spAutoFit/>
          </a:bodyPr>
          <a:lstStyle/>
          <a:p>
            <a:r>
              <a:rPr lang="en-US" dirty="0" smtClean="0"/>
              <a:t>ILLiad client</a:t>
            </a:r>
            <a:endParaRPr lang="en-US" dirty="0"/>
          </a:p>
        </p:txBody>
      </p:sp>
      <p:sp>
        <p:nvSpPr>
          <p:cNvPr id="6" name="Right Arrow 5"/>
          <p:cNvSpPr/>
          <p:nvPr/>
        </p:nvSpPr>
        <p:spPr>
          <a:xfrm>
            <a:off x="3434062" y="2669339"/>
            <a:ext cx="2086355" cy="15419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Data</a:t>
            </a:r>
            <a:endParaRPr lang="en-US" sz="3200" dirty="0"/>
          </a:p>
        </p:txBody>
      </p:sp>
      <p:sp>
        <p:nvSpPr>
          <p:cNvPr id="7" name="Title 6"/>
          <p:cNvSpPr>
            <a:spLocks noGrp="1"/>
          </p:cNvSpPr>
          <p:nvPr>
            <p:ph type="title"/>
          </p:nvPr>
        </p:nvSpPr>
        <p:spPr/>
        <p:txBody>
          <a:bodyPr/>
          <a:lstStyle/>
          <a:p>
            <a:r>
              <a:rPr lang="en-US" dirty="0" smtClean="0"/>
              <a:t>Staff see feedback &amp; data…</a:t>
            </a:r>
            <a:endParaRPr lang="en-US" dirty="0"/>
          </a:p>
        </p:txBody>
      </p:sp>
      <p:sp>
        <p:nvSpPr>
          <p:cNvPr id="8" name="TextBox 7"/>
          <p:cNvSpPr txBox="1"/>
          <p:nvPr/>
        </p:nvSpPr>
        <p:spPr>
          <a:xfrm>
            <a:off x="810481" y="5544256"/>
            <a:ext cx="7523038" cy="769441"/>
          </a:xfrm>
          <a:prstGeom prst="rect">
            <a:avLst/>
          </a:prstGeom>
          <a:noFill/>
        </p:spPr>
        <p:txBody>
          <a:bodyPr wrap="none" rtlCol="0">
            <a:spAutoFit/>
          </a:bodyPr>
          <a:lstStyle/>
          <a:p>
            <a:r>
              <a:rPr lang="en-US" sz="4400" dirty="0" smtClean="0"/>
              <a:t>…for making informed decisions</a:t>
            </a:r>
            <a:endParaRPr lang="en-US" sz="4400" dirty="0"/>
          </a:p>
        </p:txBody>
      </p:sp>
    </p:spTree>
    <p:extLst>
      <p:ext uri="{BB962C8B-B14F-4D97-AF65-F5344CB8AC3E}">
        <p14:creationId xmlns:p14="http://schemas.microsoft.com/office/powerpoint/2010/main" val="30385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pPr marL="0" indent="0" algn="ctr">
              <a:buNone/>
            </a:pPr>
            <a:r>
              <a:rPr lang="en-US" i="1" dirty="0" smtClean="0"/>
              <a:t>(See </a:t>
            </a:r>
            <a:r>
              <a:rPr lang="en-US" b="1" i="1" dirty="0" smtClean="0"/>
              <a:t>Follow-Up </a:t>
            </a:r>
            <a:r>
              <a:rPr lang="en-US" i="1" dirty="0" smtClean="0"/>
              <a:t>on p.16)</a:t>
            </a:r>
          </a:p>
          <a:p>
            <a:pPr marL="514350" indent="-514350">
              <a:buFont typeface="+mj-lt"/>
              <a:buAutoNum type="arabicPeriod"/>
            </a:pPr>
            <a:r>
              <a:rPr lang="en-US" dirty="0" smtClean="0"/>
              <a:t>Get your API keys from Amazon &amp; </a:t>
            </a:r>
            <a:r>
              <a:rPr lang="en-US" dirty="0" err="1" smtClean="0"/>
              <a:t>WorldCat</a:t>
            </a:r>
            <a:endParaRPr lang="en-US" dirty="0" smtClean="0"/>
          </a:p>
          <a:p>
            <a:pPr marL="514350" indent="-514350">
              <a:buFont typeface="+mj-lt"/>
              <a:buAutoNum type="arabicPeriod"/>
            </a:pPr>
            <a:r>
              <a:rPr lang="en-US" dirty="0" smtClean="0"/>
              <a:t>Download the </a:t>
            </a:r>
            <a:r>
              <a:rPr lang="en-US" dirty="0" err="1" smtClean="0"/>
              <a:t>GIST.zip</a:t>
            </a:r>
            <a:r>
              <a:rPr lang="en-US" dirty="0" smtClean="0"/>
              <a:t> file at:</a:t>
            </a:r>
          </a:p>
          <a:p>
            <a:pPr lvl="1"/>
            <a:r>
              <a:rPr lang="en-US" dirty="0" smtClean="0">
                <a:hlinkClick r:id="rId3"/>
              </a:rPr>
              <a:t>http://gist.idsproject.org</a:t>
            </a:r>
            <a:r>
              <a:rPr lang="en-US" dirty="0" smtClean="0"/>
              <a:t> </a:t>
            </a:r>
          </a:p>
          <a:p>
            <a:pPr marL="514350" indent="-514350">
              <a:buFont typeface="+mj-lt"/>
              <a:buAutoNum type="arabicPeriod"/>
            </a:pPr>
            <a:r>
              <a:rPr lang="en-US" dirty="0" smtClean="0"/>
              <a:t>Unzip and configure on ILLiad server</a:t>
            </a:r>
          </a:p>
          <a:p>
            <a:pPr marL="514350" indent="-514350">
              <a:buFont typeface="+mj-lt"/>
              <a:buAutoNum type="arabicPeriod"/>
            </a:pPr>
            <a:r>
              <a:rPr lang="en-US" dirty="0" smtClean="0"/>
              <a:t>Create tester status &amp; webpages</a:t>
            </a:r>
          </a:p>
          <a:p>
            <a:pPr marL="514350" indent="-514350">
              <a:buFont typeface="+mj-lt"/>
              <a:buAutoNum type="arabicPeriod"/>
            </a:pPr>
            <a:r>
              <a:rPr lang="en-US" dirty="0" smtClean="0"/>
              <a:t>Embed the code &amp; give it a try!</a:t>
            </a:r>
            <a:endParaRPr lang="en-US" dirty="0"/>
          </a:p>
        </p:txBody>
      </p:sp>
    </p:spTree>
    <p:extLst>
      <p:ext uri="{BB962C8B-B14F-4D97-AF65-F5344CB8AC3E}">
        <p14:creationId xmlns:p14="http://schemas.microsoft.com/office/powerpoint/2010/main" val="3132242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GIST for Web</a:t>
            </a:r>
            <a:endParaRPr lang="en-US" dirty="0"/>
          </a:p>
        </p:txBody>
      </p:sp>
    </p:spTree>
    <p:extLst>
      <p:ext uri="{BB962C8B-B14F-4D97-AF65-F5344CB8AC3E}">
        <p14:creationId xmlns:p14="http://schemas.microsoft.com/office/powerpoint/2010/main" val="4263208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GIST </a:t>
            </a:r>
            <a:r>
              <a:rPr lang="en-US" dirty="0" err="1" smtClean="0"/>
              <a:t>Addons</a:t>
            </a:r>
            <a:r>
              <a:rPr lang="en-US" dirty="0" smtClean="0"/>
              <a:t> for </a:t>
            </a:r>
            <a:r>
              <a:rPr lang="en-US" dirty="0" err="1" smtClean="0"/>
              <a:t>ILLiad</a:t>
            </a:r>
            <a:endParaRPr lang="en-US" dirty="0"/>
          </a:p>
        </p:txBody>
      </p:sp>
      <p:sp>
        <p:nvSpPr>
          <p:cNvPr id="5" name="Text Placeholder 4"/>
          <p:cNvSpPr>
            <a:spLocks noGrp="1"/>
          </p:cNvSpPr>
          <p:nvPr>
            <p:ph type="body" idx="1"/>
          </p:nvPr>
        </p:nvSpPr>
        <p:spPr/>
        <p:txBody>
          <a:bodyPr/>
          <a:lstStyle/>
          <a:p>
            <a:r>
              <a:rPr lang="en-US" dirty="0" smtClean="0"/>
              <a:t>GIST Acquisitions Manager</a:t>
            </a:r>
            <a:endParaRPr lang="en-US" dirty="0"/>
          </a:p>
        </p:txBody>
      </p:sp>
    </p:spTree>
    <p:extLst>
      <p:ext uri="{BB962C8B-B14F-4D97-AF65-F5344CB8AC3E}">
        <p14:creationId xmlns:p14="http://schemas.microsoft.com/office/powerpoint/2010/main" val="1730255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23875"/>
          </a:xfrm>
        </p:spPr>
        <p:txBody>
          <a:bodyPr>
            <a:noAutofit/>
          </a:bodyPr>
          <a:lstStyle/>
          <a:p>
            <a:r>
              <a:rPr lang="en-US" sz="3600" dirty="0" smtClean="0"/>
              <a:t>Purchasing Addon</a:t>
            </a:r>
            <a:endParaRPr lang="en-US" sz="36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3875"/>
            <a:ext cx="6105525" cy="626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53200" y="838200"/>
            <a:ext cx="2362200" cy="5816977"/>
          </a:xfrm>
          <a:prstGeom prst="rect">
            <a:avLst/>
          </a:prstGeom>
          <a:noFill/>
        </p:spPr>
        <p:txBody>
          <a:bodyPr wrap="square" rtlCol="0">
            <a:spAutoFit/>
          </a:bodyPr>
          <a:lstStyle/>
          <a:p>
            <a:r>
              <a:rPr lang="en-US" sz="2400" dirty="0" smtClean="0"/>
              <a:t>How it works…</a:t>
            </a:r>
          </a:p>
          <a:p>
            <a:endParaRPr lang="en-US" sz="2400" dirty="0"/>
          </a:p>
          <a:p>
            <a:pPr marL="342900" indent="-342900">
              <a:buAutoNum type="arabicPeriod"/>
            </a:pPr>
            <a:r>
              <a:rPr lang="en-US" sz="2400" dirty="0" smtClean="0"/>
              <a:t>Open request in ILLiad.</a:t>
            </a:r>
          </a:p>
          <a:p>
            <a:pPr marL="342900" indent="-342900">
              <a:buAutoNum type="arabicPeriod"/>
            </a:pPr>
            <a:r>
              <a:rPr lang="en-US" sz="2400" dirty="0" smtClean="0"/>
              <a:t>Purchasing Addon automatically searches your default vendor for that item; with over 20 other vendors on the drop down.</a:t>
            </a:r>
          </a:p>
          <a:p>
            <a:endParaRPr lang="en-US" dirty="0"/>
          </a:p>
          <a:p>
            <a:endParaRPr lang="en-US" dirty="0"/>
          </a:p>
        </p:txBody>
      </p:sp>
      <p:sp>
        <p:nvSpPr>
          <p:cNvPr id="6" name="TextBox 5"/>
          <p:cNvSpPr txBox="1"/>
          <p:nvPr/>
        </p:nvSpPr>
        <p:spPr>
          <a:xfrm>
            <a:off x="4918013" y="6334780"/>
            <a:ext cx="4225987"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3</a:t>
            </a:r>
            <a:r>
              <a:rPr lang="en-US" sz="2800" dirty="0" smtClean="0"/>
              <a:t> in workbook.</a:t>
            </a:r>
            <a:endParaRPr lang="en-US" sz="2800" dirty="0"/>
          </a:p>
        </p:txBody>
      </p:sp>
    </p:spTree>
    <p:extLst>
      <p:ext uri="{BB962C8B-B14F-4D97-AF65-F5344CB8AC3E}">
        <p14:creationId xmlns:p14="http://schemas.microsoft.com/office/powerpoint/2010/main" val="289250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600" dirty="0" smtClean="0"/>
              <a:t>Selecting or Creating your Addon</a:t>
            </a:r>
            <a:br>
              <a:rPr lang="en-US" sz="3600" dirty="0" smtClean="0"/>
            </a:br>
            <a:r>
              <a:rPr lang="en-US" sz="3600" dirty="0" smtClean="0"/>
              <a:t>for your workflow</a:t>
            </a:r>
            <a:endParaRPr lang="en-US" sz="36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8420"/>
            <a:ext cx="9144000" cy="525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941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23875"/>
          </a:xfrm>
        </p:spPr>
        <p:txBody>
          <a:bodyPr>
            <a:noAutofit/>
          </a:bodyPr>
          <a:lstStyle/>
          <a:p>
            <a:r>
              <a:rPr lang="en-US" sz="3600" dirty="0" smtClean="0"/>
              <a:t>Example: Cataloging Addon &amp; Workflow</a:t>
            </a:r>
            <a:endParaRPr lang="en-US" sz="36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7045"/>
            <a:ext cx="5791200" cy="616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72200" y="1263908"/>
            <a:ext cx="2971800" cy="4832092"/>
          </a:xfrm>
          <a:prstGeom prst="rect">
            <a:avLst/>
          </a:prstGeom>
          <a:noFill/>
        </p:spPr>
        <p:txBody>
          <a:bodyPr wrap="square" rtlCol="0">
            <a:spAutoFit/>
          </a:bodyPr>
          <a:lstStyle/>
          <a:p>
            <a:r>
              <a:rPr lang="en-US" sz="2200" dirty="0" smtClean="0"/>
              <a:t>Adding an automated search into OCLC </a:t>
            </a:r>
            <a:r>
              <a:rPr lang="en-US" sz="2200" dirty="0" err="1" smtClean="0"/>
              <a:t>Connexion</a:t>
            </a:r>
            <a:r>
              <a:rPr lang="en-US" sz="2200" dirty="0" smtClean="0"/>
              <a:t> is easy…</a:t>
            </a:r>
          </a:p>
          <a:p>
            <a:endParaRPr lang="en-US" sz="2200" dirty="0"/>
          </a:p>
          <a:p>
            <a:pPr marL="285750" indent="-285750">
              <a:buFont typeface="Arial" charset="0"/>
              <a:buChar char="•"/>
            </a:pPr>
            <a:r>
              <a:rPr lang="en-US" sz="2200" dirty="0" smtClean="0"/>
              <a:t>You decide where in the process it fits;</a:t>
            </a:r>
          </a:p>
          <a:p>
            <a:pPr marL="285750" indent="-285750">
              <a:buFont typeface="Arial" charset="0"/>
              <a:buChar char="•"/>
            </a:pPr>
            <a:endParaRPr lang="en-US" sz="2200" dirty="0" smtClean="0"/>
          </a:p>
          <a:p>
            <a:pPr marL="285750" indent="-285750">
              <a:buFont typeface="Arial" charset="0"/>
              <a:buChar char="•"/>
            </a:pPr>
            <a:r>
              <a:rPr lang="en-US" sz="2200" dirty="0" smtClean="0"/>
              <a:t>You decide who uses this </a:t>
            </a:r>
            <a:r>
              <a:rPr lang="en-US" sz="2200" dirty="0" err="1" smtClean="0"/>
              <a:t>addon</a:t>
            </a:r>
            <a:r>
              <a:rPr lang="en-US" sz="2200" dirty="0"/>
              <a:t>;</a:t>
            </a:r>
            <a:endParaRPr lang="en-US" sz="2200" dirty="0" smtClean="0"/>
          </a:p>
          <a:p>
            <a:pPr marL="285750" indent="-285750">
              <a:buFont typeface="Arial" charset="0"/>
              <a:buChar char="•"/>
            </a:pPr>
            <a:endParaRPr lang="en-US" sz="2200" dirty="0"/>
          </a:p>
          <a:p>
            <a:pPr marL="285750" indent="-285750">
              <a:buFont typeface="Arial" charset="0"/>
              <a:buChar char="•"/>
            </a:pPr>
            <a:r>
              <a:rPr lang="en-US" sz="2200" dirty="0" smtClean="0"/>
              <a:t>You decide how to fit the cataloging process into GIST &amp; ILLiad.</a:t>
            </a:r>
            <a:endParaRPr lang="en-US" sz="2200" dirty="0"/>
          </a:p>
        </p:txBody>
      </p:sp>
    </p:spTree>
    <p:extLst>
      <p:ext uri="{BB962C8B-B14F-4D97-AF65-F5344CB8AC3E}">
        <p14:creationId xmlns:p14="http://schemas.microsoft.com/office/powerpoint/2010/main" val="3065405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1"/>
            <a:ext cx="7772400" cy="609600"/>
          </a:xfrm>
        </p:spPr>
        <p:txBody>
          <a:bodyPr>
            <a:normAutofit fontScale="90000"/>
          </a:bodyPr>
          <a:lstStyle/>
          <a:p>
            <a:r>
              <a:rPr lang="en-US" sz="2800" dirty="0" smtClean="0"/>
              <a:t>Now putting the pieces together in</a:t>
            </a:r>
            <a:br>
              <a:rPr lang="en-US" sz="2800" dirty="0" smtClean="0"/>
            </a:br>
            <a:r>
              <a:rPr lang="en-US" sz="2800" dirty="0" smtClean="0"/>
              <a:t>GIST Acquisitions Manager</a:t>
            </a:r>
            <a:endParaRPr lang="en-US" sz="2200" dirty="0"/>
          </a:p>
        </p:txBody>
      </p:sp>
      <p:pic>
        <p:nvPicPr>
          <p:cNvPr id="3" name="Picture 2"/>
          <p:cNvPicPr/>
          <p:nvPr/>
        </p:nvPicPr>
        <p:blipFill>
          <a:blip r:embed="rId3" cstate="print"/>
          <a:stretch>
            <a:fillRect/>
          </a:stretch>
        </p:blipFill>
        <p:spPr>
          <a:xfrm>
            <a:off x="333303" y="1464309"/>
            <a:ext cx="1520190" cy="65151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438400"/>
            <a:ext cx="2209799" cy="1371600"/>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411608"/>
            <a:ext cx="3962400" cy="337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6" cstate="print"/>
          <a:stretch>
            <a:fillRect/>
          </a:stretch>
        </p:blipFill>
        <p:spPr>
          <a:xfrm>
            <a:off x="5181600" y="1479691"/>
            <a:ext cx="1524000" cy="620746"/>
          </a:xfrm>
          <a:prstGeom prst="rect">
            <a:avLst/>
          </a:prstGeom>
        </p:spPr>
      </p:pic>
      <p:pic>
        <p:nvPicPr>
          <p:cNvPr id="7" name="Picture 6"/>
          <p:cNvPicPr/>
          <p:nvPr/>
        </p:nvPicPr>
        <p:blipFill>
          <a:blip r:embed="rId7" cstate="print"/>
          <a:stretch>
            <a:fillRect/>
          </a:stretch>
        </p:blipFill>
        <p:spPr>
          <a:xfrm>
            <a:off x="2819400" y="1523240"/>
            <a:ext cx="1461640" cy="591536"/>
          </a:xfrm>
          <a:prstGeom prst="rect">
            <a:avLst/>
          </a:prstGeom>
        </p:spPr>
      </p:pic>
      <p:sp>
        <p:nvSpPr>
          <p:cNvPr id="5" name="Rounded Rectangle 4"/>
          <p:cNvSpPr/>
          <p:nvPr/>
        </p:nvSpPr>
        <p:spPr>
          <a:xfrm>
            <a:off x="7749396" y="1454325"/>
            <a:ext cx="1089804" cy="7006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Service Delivery</a:t>
            </a:r>
            <a:endParaRPr lang="en-US" dirty="0"/>
          </a:p>
        </p:txBody>
      </p:sp>
      <p:sp>
        <p:nvSpPr>
          <p:cNvPr id="8" name="Right Arrow 7"/>
          <p:cNvSpPr/>
          <p:nvPr/>
        </p:nvSpPr>
        <p:spPr>
          <a:xfrm>
            <a:off x="1929693" y="1637664"/>
            <a:ext cx="813507"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ounded Rectangle 12"/>
          <p:cNvSpPr/>
          <p:nvPr/>
        </p:nvSpPr>
        <p:spPr>
          <a:xfrm>
            <a:off x="1104900" y="990600"/>
            <a:ext cx="6175664" cy="700689"/>
          </a:xfrm>
          <a:prstGeom prst="roundRect">
            <a:avLst/>
          </a:prstGeom>
          <a:gradFill>
            <a:gsLst>
              <a:gs pos="0">
                <a:schemeClr val="accent6">
                  <a:shade val="51000"/>
                  <a:satMod val="130000"/>
                  <a:alpha val="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GIST Toolkit</a:t>
            </a:r>
            <a:endParaRPr lang="en-US" dirty="0"/>
          </a:p>
        </p:txBody>
      </p:sp>
      <p:sp>
        <p:nvSpPr>
          <p:cNvPr id="14" name="Right Arrow 13"/>
          <p:cNvSpPr/>
          <p:nvPr/>
        </p:nvSpPr>
        <p:spPr>
          <a:xfrm>
            <a:off x="4419600" y="1637664"/>
            <a:ext cx="609600"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ight Arrow 14"/>
          <p:cNvSpPr/>
          <p:nvPr/>
        </p:nvSpPr>
        <p:spPr>
          <a:xfrm>
            <a:off x="6899564" y="1666608"/>
            <a:ext cx="762000"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4183" y="2432390"/>
            <a:ext cx="2635017" cy="4197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64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Budget &amp; Funds </a:t>
            </a:r>
            <a:br>
              <a:rPr lang="en-US" dirty="0" smtClean="0"/>
            </a:br>
            <a:r>
              <a:rPr lang="en-US" dirty="0" smtClean="0"/>
              <a:t>in the Acquisitions Manager</a:t>
            </a:r>
            <a:endParaRPr lang="en-US" dirty="0"/>
          </a:p>
        </p:txBody>
      </p:sp>
      <p:sp>
        <p:nvSpPr>
          <p:cNvPr id="5" name="Text Placeholder 4"/>
          <p:cNvSpPr>
            <a:spLocks noGrp="1"/>
          </p:cNvSpPr>
          <p:nvPr>
            <p:ph type="body" idx="1"/>
          </p:nvPr>
        </p:nvSpPr>
        <p:spPr/>
        <p:txBody>
          <a:bodyPr/>
          <a:lstStyle/>
          <a:p>
            <a:r>
              <a:rPr lang="en-US" dirty="0" smtClean="0"/>
              <a:t>GIST Acquisitions Manager</a:t>
            </a:r>
            <a:endParaRPr lang="en-US" dirty="0"/>
          </a:p>
        </p:txBody>
      </p:sp>
    </p:spTree>
    <p:extLst>
      <p:ext uri="{BB962C8B-B14F-4D97-AF65-F5344CB8AC3E}">
        <p14:creationId xmlns:p14="http://schemas.microsoft.com/office/powerpoint/2010/main" val="173025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GIST Institute</a:t>
            </a:r>
            <a:endParaRPr lang="en-US" sz="3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712" y="1447800"/>
            <a:ext cx="32146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066800"/>
            <a:ext cx="5257800" cy="4139595"/>
          </a:xfrm>
          <a:prstGeom prst="rect">
            <a:avLst/>
          </a:prstGeom>
          <a:noFill/>
        </p:spPr>
        <p:txBody>
          <a:bodyPr wrap="square" rtlCol="0">
            <a:spAutoFit/>
          </a:bodyPr>
          <a:lstStyle/>
          <a:p>
            <a:r>
              <a:rPr lang="en-US" sz="2000" dirty="0" smtClean="0"/>
              <a:t>All presentations and color handouts will be made available from the GIST website: </a:t>
            </a:r>
            <a:r>
              <a:rPr lang="en-US" sz="2000" dirty="0" smtClean="0">
                <a:hlinkClick r:id="rId3"/>
              </a:rPr>
              <a:t>http://gettingitsystemtoolkit.wordpress.com/</a:t>
            </a:r>
            <a:endParaRPr lang="en-US" sz="2000" dirty="0" smtClean="0"/>
          </a:p>
          <a:p>
            <a:endParaRPr lang="en-US" sz="2000" dirty="0" smtClean="0"/>
          </a:p>
          <a:p>
            <a:r>
              <a:rPr lang="en-US" sz="2000" b="1" dirty="0" smtClean="0"/>
              <a:t>GIST Institute objectives </a:t>
            </a:r>
          </a:p>
          <a:p>
            <a:pPr marL="285750" indent="-285750">
              <a:buFont typeface="Arial" pitchFamily="34" charset="0"/>
              <a:buChar char="•"/>
            </a:pPr>
            <a:r>
              <a:rPr lang="en-US" sz="2000" dirty="0" smtClean="0"/>
              <a:t>Focus on learning about GIST, </a:t>
            </a:r>
          </a:p>
          <a:p>
            <a:r>
              <a:rPr lang="en-US" sz="2000" dirty="0"/>
              <a:t>	</a:t>
            </a:r>
            <a:r>
              <a:rPr lang="en-US" sz="2000" dirty="0" smtClean="0"/>
              <a:t>sharing ideas about service design</a:t>
            </a:r>
          </a:p>
          <a:p>
            <a:r>
              <a:rPr lang="en-US" sz="2000" dirty="0"/>
              <a:t>	</a:t>
            </a:r>
            <a:r>
              <a:rPr lang="en-US" sz="2000" dirty="0" smtClean="0"/>
              <a:t>and innovations that improve workflow.</a:t>
            </a:r>
          </a:p>
          <a:p>
            <a:endParaRPr lang="en-US" sz="500" dirty="0" smtClean="0"/>
          </a:p>
          <a:p>
            <a:pPr marL="342900" indent="-342900">
              <a:buFont typeface="Arial" pitchFamily="34" charset="0"/>
              <a:buChar char="•"/>
            </a:pPr>
            <a:r>
              <a:rPr lang="en-US" sz="2000" dirty="0" smtClean="0"/>
              <a:t>Provide attendees with an immersive experience and activities designed to help implementing GIST components.</a:t>
            </a:r>
          </a:p>
          <a:p>
            <a:pPr marL="342900" indent="-342900">
              <a:buFont typeface="Arial" pitchFamily="34" charset="0"/>
              <a:buChar char="•"/>
            </a:pPr>
            <a:endParaRPr lang="en-US" sz="2000" dirty="0" smtClean="0"/>
          </a:p>
          <a:p>
            <a:endParaRPr lang="en-US" dirty="0"/>
          </a:p>
        </p:txBody>
      </p:sp>
      <p:sp>
        <p:nvSpPr>
          <p:cNvPr id="4" name="TextBox 3"/>
          <p:cNvSpPr txBox="1"/>
          <p:nvPr/>
        </p:nvSpPr>
        <p:spPr>
          <a:xfrm>
            <a:off x="5791200" y="1066800"/>
            <a:ext cx="2971800" cy="369332"/>
          </a:xfrm>
          <a:prstGeom prst="rect">
            <a:avLst/>
          </a:prstGeom>
          <a:noFill/>
        </p:spPr>
        <p:txBody>
          <a:bodyPr wrap="square" rtlCol="0">
            <a:spAutoFit/>
          </a:bodyPr>
          <a:lstStyle/>
          <a:p>
            <a:pPr algn="ctr"/>
            <a:r>
              <a:rPr lang="en-US" dirty="0" smtClean="0"/>
              <a:t>GIST Institute Workbook</a:t>
            </a:r>
            <a:endParaRPr lang="en-US" dirty="0"/>
          </a:p>
        </p:txBody>
      </p:sp>
    </p:spTree>
    <p:extLst>
      <p:ext uri="{BB962C8B-B14F-4D97-AF65-F5344CB8AC3E}">
        <p14:creationId xmlns:p14="http://schemas.microsoft.com/office/powerpoint/2010/main" val="2892504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gular Pentagon 12"/>
          <p:cNvSpPr/>
          <p:nvPr/>
        </p:nvSpPr>
        <p:spPr>
          <a:xfrm>
            <a:off x="2656536" y="1066800"/>
            <a:ext cx="1529129" cy="1413150"/>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Vendor</a:t>
            </a:r>
            <a:endParaRPr lang="en-US" dirty="0"/>
          </a:p>
        </p:txBody>
      </p:sp>
      <p:sp>
        <p:nvSpPr>
          <p:cNvPr id="11" name="Regular Pentagon 10"/>
          <p:cNvSpPr/>
          <p:nvPr/>
        </p:nvSpPr>
        <p:spPr>
          <a:xfrm>
            <a:off x="4967647" y="1066992"/>
            <a:ext cx="1529129" cy="1413150"/>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History</a:t>
            </a: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dirty="0" smtClean="0"/>
              <a:t>GIST ILLiad Tables Schematic</a:t>
            </a:r>
            <a:endParaRPr lang="en-US" dirty="0"/>
          </a:p>
        </p:txBody>
      </p:sp>
      <p:sp>
        <p:nvSpPr>
          <p:cNvPr id="6" name="Rounded Rectangle 5"/>
          <p:cNvSpPr/>
          <p:nvPr/>
        </p:nvSpPr>
        <p:spPr>
          <a:xfrm>
            <a:off x="2286000" y="2971800"/>
            <a:ext cx="1520626" cy="1360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Transactions</a:t>
            </a:r>
            <a:endParaRPr lang="en-US" dirty="0"/>
          </a:p>
        </p:txBody>
      </p:sp>
      <p:sp>
        <p:nvSpPr>
          <p:cNvPr id="7" name="Regular Pentagon 6"/>
          <p:cNvSpPr/>
          <p:nvPr/>
        </p:nvSpPr>
        <p:spPr>
          <a:xfrm>
            <a:off x="90711" y="3048000"/>
            <a:ext cx="1529129" cy="1349370"/>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Web</a:t>
            </a:r>
            <a:endParaRPr lang="en-US" dirty="0"/>
          </a:p>
        </p:txBody>
      </p:sp>
      <p:sp>
        <p:nvSpPr>
          <p:cNvPr id="8" name="Rounded Rectangle 7"/>
          <p:cNvSpPr/>
          <p:nvPr/>
        </p:nvSpPr>
        <p:spPr>
          <a:xfrm>
            <a:off x="2362200" y="4947300"/>
            <a:ext cx="1520625" cy="1360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Users</a:t>
            </a:r>
            <a:endParaRPr lang="en-US" dirty="0"/>
          </a:p>
        </p:txBody>
      </p:sp>
      <p:sp>
        <p:nvSpPr>
          <p:cNvPr id="9" name="Regular Pentagon 8"/>
          <p:cNvSpPr/>
          <p:nvPr/>
        </p:nvSpPr>
        <p:spPr>
          <a:xfrm>
            <a:off x="4967650" y="5116334"/>
            <a:ext cx="1529129" cy="1360666"/>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Fund Link</a:t>
            </a:r>
            <a:endParaRPr lang="en-US" dirty="0"/>
          </a:p>
        </p:txBody>
      </p:sp>
      <p:sp>
        <p:nvSpPr>
          <p:cNvPr id="10" name="Regular Pentagon 9"/>
          <p:cNvSpPr/>
          <p:nvPr/>
        </p:nvSpPr>
        <p:spPr>
          <a:xfrm>
            <a:off x="4967649" y="3146431"/>
            <a:ext cx="1529129" cy="1349369"/>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Funds</a:t>
            </a:r>
            <a:endParaRPr lang="en-US" dirty="0"/>
          </a:p>
        </p:txBody>
      </p:sp>
      <p:sp>
        <p:nvSpPr>
          <p:cNvPr id="12" name="Regular Pentagon 11"/>
          <p:cNvSpPr/>
          <p:nvPr/>
        </p:nvSpPr>
        <p:spPr>
          <a:xfrm>
            <a:off x="7313176" y="1097957"/>
            <a:ext cx="1529129" cy="1338071"/>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Invoice</a:t>
            </a:r>
            <a:endParaRPr lang="en-US" dirty="0"/>
          </a:p>
        </p:txBody>
      </p:sp>
      <p:sp>
        <p:nvSpPr>
          <p:cNvPr id="14" name="Regular Pentagon 13"/>
          <p:cNvSpPr/>
          <p:nvPr/>
        </p:nvSpPr>
        <p:spPr>
          <a:xfrm>
            <a:off x="6781800" y="3962400"/>
            <a:ext cx="2125232" cy="1360666"/>
          </a:xfrm>
          <a:prstGeom prst="pen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GIST Conspectus</a:t>
            </a:r>
            <a:endParaRPr lang="en-US" dirty="0"/>
          </a:p>
        </p:txBody>
      </p:sp>
      <p:cxnSp>
        <p:nvCxnSpPr>
          <p:cNvPr id="16" name="Elbow Connector 15"/>
          <p:cNvCxnSpPr>
            <a:stCxn id="7" idx="5"/>
            <a:endCxn id="6" idx="1"/>
          </p:cNvCxnSpPr>
          <p:nvPr/>
        </p:nvCxnSpPr>
        <p:spPr>
          <a:xfrm>
            <a:off x="1619838" y="3563412"/>
            <a:ext cx="666162" cy="8872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6" idx="2"/>
            <a:endCxn id="8" idx="0"/>
          </p:cNvCxnSpPr>
          <p:nvPr/>
        </p:nvCxnSpPr>
        <p:spPr>
          <a:xfrm rot="16200000" flipH="1">
            <a:off x="2776996" y="4601783"/>
            <a:ext cx="614834" cy="762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3"/>
            <a:endCxn id="9" idx="1"/>
          </p:cNvCxnSpPr>
          <p:nvPr/>
        </p:nvCxnSpPr>
        <p:spPr>
          <a:xfrm>
            <a:off x="3882825" y="5627633"/>
            <a:ext cx="1084827" cy="8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9" idx="0"/>
            <a:endCxn id="10" idx="3"/>
          </p:cNvCxnSpPr>
          <p:nvPr/>
        </p:nvCxnSpPr>
        <p:spPr>
          <a:xfrm rot="16200000" flipV="1">
            <a:off x="5421948" y="4806066"/>
            <a:ext cx="620534"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0" idx="0"/>
            <a:endCxn id="11" idx="3"/>
          </p:cNvCxnSpPr>
          <p:nvPr/>
        </p:nvCxnSpPr>
        <p:spPr>
          <a:xfrm rot="16200000" flipV="1">
            <a:off x="5399069" y="2813286"/>
            <a:ext cx="666289" cy="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1" idx="1"/>
            <a:endCxn id="13" idx="5"/>
          </p:cNvCxnSpPr>
          <p:nvPr/>
        </p:nvCxnSpPr>
        <p:spPr>
          <a:xfrm rot="10800000">
            <a:off x="4185663" y="1606574"/>
            <a:ext cx="781986" cy="19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5"/>
            <a:endCxn id="12" idx="1"/>
          </p:cNvCxnSpPr>
          <p:nvPr/>
        </p:nvCxnSpPr>
        <p:spPr>
          <a:xfrm>
            <a:off x="6496774" y="1606766"/>
            <a:ext cx="816404" cy="228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320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urved Connector 18"/>
          <p:cNvCxnSpPr/>
          <p:nvPr/>
        </p:nvCxnSpPr>
        <p:spPr>
          <a:xfrm flipV="1">
            <a:off x="707571" y="1524000"/>
            <a:ext cx="4054930" cy="152400"/>
          </a:xfrm>
          <a:prstGeom prst="curvedConnector3">
            <a:avLst>
              <a:gd name="adj1" fmla="val 50000"/>
            </a:avLst>
          </a:prstGeom>
          <a:ln>
            <a:headEnd type="ova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3" cstate="screen"/>
          <a:srcRect/>
          <a:stretch>
            <a:fillRect/>
          </a:stretch>
        </p:blipFill>
        <p:spPr bwMode="auto">
          <a:xfrm>
            <a:off x="1" y="727887"/>
            <a:ext cx="716341" cy="5257801"/>
          </a:xfrm>
          <a:prstGeom prst="rect">
            <a:avLst/>
          </a:prstGeom>
          <a:noFill/>
          <a:ln w="9525">
            <a:noFill/>
            <a:miter lim="800000"/>
            <a:headEnd/>
            <a:tailEnd/>
          </a:ln>
        </p:spPr>
      </p:pic>
      <p:sp>
        <p:nvSpPr>
          <p:cNvPr id="2" name="Title 1"/>
          <p:cNvSpPr>
            <a:spLocks noGrp="1"/>
          </p:cNvSpPr>
          <p:nvPr>
            <p:ph type="title"/>
          </p:nvPr>
        </p:nvSpPr>
        <p:spPr>
          <a:xfrm>
            <a:off x="457200" y="0"/>
            <a:ext cx="8686800" cy="609600"/>
          </a:xfrm>
        </p:spPr>
        <p:txBody>
          <a:bodyPr>
            <a:normAutofit/>
          </a:bodyPr>
          <a:lstStyle/>
          <a:p>
            <a:r>
              <a:rPr lang="en-US" sz="2800" dirty="0"/>
              <a:t> </a:t>
            </a:r>
            <a:r>
              <a:rPr lang="en-US" sz="2800" dirty="0" smtClean="0"/>
              <a:t>            GIST ILLiad Tables</a:t>
            </a:r>
            <a:endParaRPr lang="en-US" sz="2800" dirty="0"/>
          </a:p>
        </p:txBody>
      </p:sp>
      <p:sp>
        <p:nvSpPr>
          <p:cNvPr id="4" name="TextBox 3"/>
          <p:cNvSpPr txBox="1"/>
          <p:nvPr/>
        </p:nvSpPr>
        <p:spPr>
          <a:xfrm>
            <a:off x="0" y="0"/>
            <a:ext cx="1524000" cy="738664"/>
          </a:xfrm>
          <a:prstGeom prst="rect">
            <a:avLst/>
          </a:prstGeom>
          <a:noFill/>
        </p:spPr>
        <p:txBody>
          <a:bodyPr wrap="square" rtlCol="0">
            <a:spAutoFit/>
          </a:bodyPr>
          <a:lstStyle/>
          <a:p>
            <a:pPr defTabSz="914400"/>
            <a:r>
              <a:rPr lang="en-US" sz="1400" b="1" dirty="0" smtClean="0">
                <a:solidFill>
                  <a:prstClr val="black"/>
                </a:solidFill>
              </a:rPr>
              <a:t>ILLiad Transactions Table</a:t>
            </a:r>
            <a:endParaRPr lang="en-US" sz="1400" b="1"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52998613"/>
              </p:ext>
            </p:extLst>
          </p:nvPr>
        </p:nvGraphicFramePr>
        <p:xfrm>
          <a:off x="7621361" y="381000"/>
          <a:ext cx="1455964" cy="5377300"/>
        </p:xfrm>
        <a:graphic>
          <a:graphicData uri="http://schemas.openxmlformats.org/drawingml/2006/table">
            <a:tbl>
              <a:tblPr/>
              <a:tblGrid>
                <a:gridCol w="1455964"/>
              </a:tblGrid>
              <a:tr h="215092">
                <a:tc>
                  <a:txBody>
                    <a:bodyPr/>
                    <a:lstStyle/>
                    <a:p>
                      <a:pPr algn="ctr"/>
                      <a:r>
                        <a:rPr lang="en-US" sz="1100" b="1" dirty="0" err="1" smtClean="0"/>
                        <a:t>GIST</a:t>
                      </a:r>
                      <a:r>
                        <a:rPr lang="en-US" sz="1100" b="1" baseline="0" dirty="0" err="1" smtClean="0"/>
                        <a:t>Vendor</a:t>
                      </a:r>
                      <a:endParaRPr lang="en-US" sz="1100" b="1" dirty="0"/>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a:r>
                        <a:rPr lang="en-US" sz="1100" b="0" dirty="0" smtClean="0"/>
                        <a:t>ID</a:t>
                      </a:r>
                      <a:endParaRPr lang="en-US" sz="1100" b="0" dirty="0"/>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a:solidFill>
                            <a:srgbClr val="000000"/>
                          </a:solidFill>
                          <a:latin typeface="Calibri"/>
                        </a:rPr>
                        <a:t>Description</a:t>
                      </a: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VendorName</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ShippingAddress</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BillingAddress</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smtClean="0">
                          <a:solidFill>
                            <a:srgbClr val="000000"/>
                          </a:solidFill>
                          <a:latin typeface="Calibri"/>
                        </a:rPr>
                        <a:t>Phone</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smtClean="0">
                          <a:solidFill>
                            <a:srgbClr val="000000"/>
                          </a:solidFill>
                          <a:latin typeface="Calibri"/>
                        </a:rPr>
                        <a:t>Fax</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smtClean="0">
                          <a:solidFill>
                            <a:srgbClr val="000000"/>
                          </a:solidFill>
                          <a:latin typeface="Calibri"/>
                        </a:rPr>
                        <a:t>Website</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ContactName</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smtClean="0">
                          <a:solidFill>
                            <a:srgbClr val="000000"/>
                          </a:solidFill>
                          <a:latin typeface="Calibri"/>
                        </a:rPr>
                        <a:t>Position</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ContactPhone</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ContactFax</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ContactEmail</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BillingMethods</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smtClean="0">
                          <a:solidFill>
                            <a:srgbClr val="000000"/>
                          </a:solidFill>
                          <a:latin typeface="Calibri"/>
                        </a:rPr>
                        <a:t>Status</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APIKeyPrimary</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APIKeySecondary</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WebServiceUsername</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WebServicePassword</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DiscountNotes</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PercentDiscount</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EstimatedTax</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NotesForOrdering</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92">
                <a:tc>
                  <a:txBody>
                    <a:bodyPr/>
                    <a:lstStyle/>
                    <a:p>
                      <a:pPr algn="ctr" fontAlgn="b"/>
                      <a:r>
                        <a:rPr lang="en-US" sz="1100" b="0" i="0" u="none" strike="noStrike" dirty="0" err="1" smtClean="0">
                          <a:solidFill>
                            <a:srgbClr val="000000"/>
                          </a:solidFill>
                          <a:latin typeface="Calibri"/>
                        </a:rPr>
                        <a:t>VendorNotes</a:t>
                      </a:r>
                      <a:endParaRPr lang="en-US" sz="1100" b="0" i="0" u="none" strike="noStrike" dirty="0">
                        <a:solidFill>
                          <a:srgbClr val="000000"/>
                        </a:solidFill>
                        <a:latin typeface="Calibri"/>
                      </a:endParaRPr>
                    </a:p>
                  </a:txBody>
                  <a:tcPr marL="6804" marR="680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4" cstate="screen"/>
          <a:srcRect/>
          <a:stretch>
            <a:fillRect/>
          </a:stretch>
        </p:blipFill>
        <p:spPr bwMode="auto">
          <a:xfrm>
            <a:off x="762001" y="2203900"/>
            <a:ext cx="816429" cy="4514850"/>
          </a:xfrm>
          <a:prstGeom prst="rect">
            <a:avLst/>
          </a:prstGeom>
          <a:noFill/>
          <a:ln w="9525">
            <a:noFill/>
            <a:miter lim="800000"/>
            <a:headEnd/>
            <a:tailEnd/>
          </a:ln>
        </p:spPr>
      </p:pic>
      <p:sp>
        <p:nvSpPr>
          <p:cNvPr id="7" name="TextBox 6"/>
          <p:cNvSpPr txBox="1"/>
          <p:nvPr/>
        </p:nvSpPr>
        <p:spPr>
          <a:xfrm>
            <a:off x="707571" y="1605134"/>
            <a:ext cx="1306286" cy="523220"/>
          </a:xfrm>
          <a:prstGeom prst="rect">
            <a:avLst/>
          </a:prstGeom>
          <a:noFill/>
        </p:spPr>
        <p:txBody>
          <a:bodyPr wrap="square" rtlCol="0">
            <a:spAutoFit/>
          </a:bodyPr>
          <a:lstStyle/>
          <a:p>
            <a:pPr defTabSz="914400"/>
            <a:r>
              <a:rPr lang="en-US" sz="1400" b="1" dirty="0" smtClean="0">
                <a:solidFill>
                  <a:prstClr val="black"/>
                </a:solidFill>
              </a:rPr>
              <a:t>ILLiad Users </a:t>
            </a:r>
          </a:p>
          <a:p>
            <a:pPr defTabSz="914400"/>
            <a:r>
              <a:rPr lang="en-US" sz="1400" b="1" dirty="0" smtClean="0">
                <a:solidFill>
                  <a:prstClr val="black"/>
                </a:solidFill>
              </a:rPr>
              <a:t>Table</a:t>
            </a:r>
            <a:endParaRPr lang="en-US" sz="1400" b="1"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4896196"/>
              </p:ext>
            </p:extLst>
          </p:nvPr>
        </p:nvGraphicFramePr>
        <p:xfrm>
          <a:off x="6286500" y="1365907"/>
          <a:ext cx="1258661" cy="5090740"/>
        </p:xfrm>
        <a:graphic>
          <a:graphicData uri="http://schemas.openxmlformats.org/drawingml/2006/table">
            <a:tbl>
              <a:tblPr/>
              <a:tblGrid>
                <a:gridCol w="1258661"/>
              </a:tblGrid>
              <a:tr h="293399">
                <a:tc>
                  <a:txBody>
                    <a:bodyPr/>
                    <a:lstStyle/>
                    <a:p>
                      <a:pPr algn="ctr" fontAlgn="b"/>
                      <a:r>
                        <a:rPr lang="en-US" sz="1100" b="1" i="0" u="none" strike="noStrike" dirty="0" err="1" smtClean="0">
                          <a:solidFill>
                            <a:srgbClr val="000000"/>
                          </a:solidFill>
                          <a:latin typeface="Calibri"/>
                        </a:rPr>
                        <a:t>GISTInvoice</a:t>
                      </a:r>
                      <a:endParaRPr lang="en-US" sz="1100" b="1"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791">
                <a:tc>
                  <a:txBody>
                    <a:bodyPr/>
                    <a:lstStyle/>
                    <a:p>
                      <a:pPr algn="ctr" fontAlgn="b"/>
                      <a:r>
                        <a:rPr lang="en-US" sz="1100" b="0" i="0" u="none" strike="noStrike" dirty="0" smtClean="0">
                          <a:solidFill>
                            <a:srgbClr val="000000"/>
                          </a:solidFill>
                          <a:latin typeface="Calibri"/>
                        </a:rPr>
                        <a:t>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482">
                <a:tc>
                  <a:txBody>
                    <a:bodyPr/>
                    <a:lstStyle/>
                    <a:p>
                      <a:pPr algn="ctr" fontAlgn="b"/>
                      <a:r>
                        <a:rPr lang="en-US" sz="1100" b="0" i="0" u="none" strike="noStrike" dirty="0" err="1" smtClean="0">
                          <a:solidFill>
                            <a:srgbClr val="000000"/>
                          </a:solidFill>
                          <a:latin typeface="Calibri"/>
                        </a:rPr>
                        <a:t>VendorID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482">
                <a:tc>
                  <a:txBody>
                    <a:bodyPr/>
                    <a:lstStyle/>
                    <a:p>
                      <a:pPr algn="ctr" fontAlgn="b"/>
                      <a:r>
                        <a:rPr lang="en-US" sz="1100" b="0" i="0" u="none" strike="noStrike" dirty="0" err="1" smtClean="0">
                          <a:solidFill>
                            <a:srgbClr val="000000"/>
                          </a:solidFill>
                          <a:latin typeface="Calibri"/>
                        </a:rPr>
                        <a:t>VendorInvoice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TransactionNumber</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FinalPrice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smtClean="0">
                          <a:solidFill>
                            <a:srgbClr val="000000"/>
                          </a:solidFill>
                          <a:latin typeface="Calibri"/>
                        </a:rPr>
                        <a:t>Tax</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smtClean="0">
                          <a:solidFill>
                            <a:srgbClr val="000000"/>
                          </a:solidFill>
                          <a:latin typeface="Calibri"/>
                        </a:rPr>
                        <a:t>Shipping</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FundBudgetSource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PurchaseOrder</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PaymentMethod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DateOrdered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DeliveryDate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err="1" smtClean="0">
                          <a:solidFill>
                            <a:srgbClr val="000000"/>
                          </a:solidFill>
                          <a:latin typeface="+mn-lt"/>
                        </a:rPr>
                        <a:t>DateReceived</a:t>
                      </a:r>
                      <a:endParaRPr lang="en-US" sz="1100" b="0" i="0" u="none" strike="noStrike" dirty="0" smtClean="0">
                        <a:solidFill>
                          <a:srgbClr val="000000"/>
                        </a:solidFill>
                        <a:latin typeface="+mn-lt"/>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DatePaid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DateClaimed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smtClean="0">
                          <a:solidFill>
                            <a:srgbClr val="000000"/>
                          </a:solidFill>
                          <a:latin typeface="Calibri"/>
                        </a:rPr>
                        <a:t>Notes</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9">
                <a:tc>
                  <a:txBody>
                    <a:bodyPr/>
                    <a:lstStyle/>
                    <a:p>
                      <a:pPr algn="ctr" fontAlgn="b"/>
                      <a:r>
                        <a:rPr lang="en-US" sz="1100" b="0" i="0" u="none" strike="noStrike" dirty="0" err="1" smtClean="0">
                          <a:solidFill>
                            <a:srgbClr val="000000"/>
                          </a:solidFill>
                          <a:latin typeface="Calibri"/>
                        </a:rPr>
                        <a:t>NumCopiesOrdered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96081738"/>
              </p:ext>
            </p:extLst>
          </p:nvPr>
        </p:nvGraphicFramePr>
        <p:xfrm>
          <a:off x="4940491" y="957619"/>
          <a:ext cx="1216905" cy="1363610"/>
        </p:xfrm>
        <a:graphic>
          <a:graphicData uri="http://schemas.openxmlformats.org/drawingml/2006/table">
            <a:tbl>
              <a:tblPr/>
              <a:tblGrid>
                <a:gridCol w="1216905"/>
              </a:tblGrid>
              <a:tr h="224605">
                <a:tc>
                  <a:txBody>
                    <a:bodyPr/>
                    <a:lstStyle/>
                    <a:p>
                      <a:pPr algn="ctr" fontAlgn="b"/>
                      <a:r>
                        <a:rPr lang="en-US" sz="1100" b="1" i="0" u="none" strike="noStrike" dirty="0" err="1" smtClean="0">
                          <a:solidFill>
                            <a:srgbClr val="000000"/>
                          </a:solidFill>
                          <a:latin typeface="Calibri"/>
                        </a:rPr>
                        <a:t>GIST</a:t>
                      </a:r>
                      <a:r>
                        <a:rPr lang="en-US" sz="1100" b="1" i="0" u="none" strike="noStrike" baseline="0" dirty="0" err="1" smtClean="0">
                          <a:solidFill>
                            <a:srgbClr val="000000"/>
                          </a:solidFill>
                          <a:latin typeface="Calibri"/>
                        </a:rPr>
                        <a:t>History</a:t>
                      </a:r>
                      <a:endParaRPr lang="en-US" sz="1100" b="1"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595">
                <a:tc>
                  <a:txBody>
                    <a:bodyPr/>
                    <a:lstStyle/>
                    <a:p>
                      <a:pPr algn="ctr" fontAlgn="b"/>
                      <a:r>
                        <a:rPr lang="en-US" sz="1100" b="0" i="0" u="none" strike="noStrike" dirty="0" smtClean="0">
                          <a:solidFill>
                            <a:srgbClr val="000000"/>
                          </a:solidFill>
                          <a:latin typeface="Calibri"/>
                        </a:rPr>
                        <a:t>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595">
                <a:tc>
                  <a:txBody>
                    <a:bodyPr/>
                    <a:lstStyle/>
                    <a:p>
                      <a:pPr algn="ctr" fontAlgn="b"/>
                      <a:r>
                        <a:rPr lang="en-US" sz="1100" b="0" i="0" u="none" strike="noStrike" dirty="0" err="1" smtClean="0">
                          <a:solidFill>
                            <a:srgbClr val="000000"/>
                          </a:solidFill>
                          <a:latin typeface="Calibri"/>
                        </a:rPr>
                        <a:t>TransactionNumber</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dirty="0" err="1" smtClean="0">
                          <a:solidFill>
                            <a:srgbClr val="000000"/>
                          </a:solidFill>
                          <a:latin typeface="Calibri"/>
                        </a:rPr>
                        <a:t>GISTFundsID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dirty="0" err="1" smtClean="0">
                          <a:solidFill>
                            <a:schemeClr val="tx1"/>
                          </a:solidFill>
                          <a:latin typeface="Calibri"/>
                        </a:rPr>
                        <a:t>ApprovedB</a:t>
                      </a:r>
                      <a:r>
                        <a:rPr lang="en-US" sz="1100" b="0" i="0" u="none" strike="noStrike" baseline="0" dirty="0" err="1" smtClean="0">
                          <a:solidFill>
                            <a:schemeClr val="tx1"/>
                          </a:solidFill>
                          <a:latin typeface="Calibri"/>
                        </a:rPr>
                        <a:t>y</a:t>
                      </a:r>
                      <a:endParaRPr lang="en-US" sz="1100" b="0" i="0" u="none" strike="noStrike" dirty="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dirty="0" err="1" smtClean="0">
                          <a:solidFill>
                            <a:schemeClr val="tx1"/>
                          </a:solidFill>
                          <a:latin typeface="Calibri"/>
                        </a:rPr>
                        <a:t>GISTVendorID</a:t>
                      </a:r>
                      <a:endParaRPr lang="en-US" sz="1100" b="0" i="0" u="none" strike="noStrike" dirty="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16" name="Curved Connector 15"/>
          <p:cNvCxnSpPr/>
          <p:nvPr/>
        </p:nvCxnSpPr>
        <p:spPr>
          <a:xfrm rot="5400000" flipH="1" flipV="1">
            <a:off x="663757" y="1611357"/>
            <a:ext cx="1879690" cy="485777"/>
          </a:xfrm>
          <a:prstGeom prst="curvedConnector3">
            <a:avLst>
              <a:gd name="adj1" fmla="val 50000"/>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flipV="1">
            <a:off x="4493175" y="1809750"/>
            <a:ext cx="650325" cy="200029"/>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flipV="1">
            <a:off x="6096000" y="727887"/>
            <a:ext cx="1687286" cy="140571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H="1">
            <a:off x="5870194" y="1792152"/>
            <a:ext cx="941634" cy="367227"/>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370396426"/>
              </p:ext>
            </p:extLst>
          </p:nvPr>
        </p:nvGraphicFramePr>
        <p:xfrm>
          <a:off x="1796142" y="134004"/>
          <a:ext cx="1387929" cy="2037425"/>
        </p:xfrm>
        <a:graphic>
          <a:graphicData uri="http://schemas.openxmlformats.org/drawingml/2006/table">
            <a:tbl>
              <a:tblPr/>
              <a:tblGrid>
                <a:gridCol w="1387929"/>
              </a:tblGrid>
              <a:tr h="224605">
                <a:tc>
                  <a:txBody>
                    <a:bodyPr/>
                    <a:lstStyle/>
                    <a:p>
                      <a:pPr algn="ctr" fontAlgn="b"/>
                      <a:r>
                        <a:rPr lang="en-US" sz="1100" b="1" i="0" u="none" strike="noStrike" dirty="0" err="1" smtClean="0">
                          <a:solidFill>
                            <a:schemeClr val="tx1"/>
                          </a:solidFill>
                          <a:latin typeface="Calibri"/>
                        </a:rPr>
                        <a:t>GISTFundLink</a:t>
                      </a:r>
                      <a:endParaRPr lang="en-US" sz="1100" b="1" i="0" u="none" strike="noStrike" dirty="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595">
                <a:tc>
                  <a:txBody>
                    <a:bodyPr/>
                    <a:lstStyle/>
                    <a:p>
                      <a:pPr algn="ctr" fontAlgn="b"/>
                      <a:r>
                        <a:rPr lang="en-US" sz="1100" b="0" i="0" u="none" strike="noStrike" dirty="0" smtClean="0">
                          <a:solidFill>
                            <a:schemeClr val="tx1"/>
                          </a:solidFill>
                          <a:latin typeface="Calibri"/>
                        </a:rPr>
                        <a:t>ID</a:t>
                      </a:r>
                      <a:endParaRPr lang="en-US" sz="1100" b="0" i="0" u="none" strike="noStrike" dirty="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595">
                <a:tc>
                  <a:txBody>
                    <a:bodyPr/>
                    <a:lstStyle/>
                    <a:p>
                      <a:pPr algn="ctr" fontAlgn="b"/>
                      <a:r>
                        <a:rPr lang="en-US" sz="1100" b="0" i="0" u="none" strike="noStrike" dirty="0" err="1" smtClean="0">
                          <a:solidFill>
                            <a:schemeClr val="tx1"/>
                          </a:solidFill>
                          <a:latin typeface="Calibri"/>
                        </a:rPr>
                        <a:t>UserName</a:t>
                      </a:r>
                      <a:endParaRPr lang="en-US" sz="1100" b="0" i="0" u="none" strike="noStrike" dirty="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dirty="0" err="1" smtClean="0">
                          <a:solidFill>
                            <a:schemeClr val="tx1"/>
                          </a:solidFill>
                          <a:latin typeface="+mn-lt"/>
                        </a:rPr>
                        <a:t>GISTFundsID</a:t>
                      </a:r>
                      <a:endParaRPr lang="en-US" sz="1100" b="0" i="0" u="none" strike="noStrike" dirty="0" smtClean="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baseline="0" dirty="0" err="1" smtClean="0">
                          <a:solidFill>
                            <a:schemeClr val="tx1"/>
                          </a:solidFill>
                          <a:latin typeface="Calibri"/>
                        </a:rPr>
                        <a:t>GISTVendorID</a:t>
                      </a:r>
                      <a:endParaRPr lang="en-US" sz="1100" b="0" i="0" u="none" strike="noStrike" baseline="0" dirty="0" smtClean="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dirty="0" err="1" smtClean="0">
                          <a:solidFill>
                            <a:schemeClr val="tx1"/>
                          </a:solidFill>
                          <a:latin typeface="Calibri"/>
                        </a:rPr>
                        <a:t>Primary</a:t>
                      </a:r>
                      <a:r>
                        <a:rPr lang="en-US" sz="1100" b="0" i="0" u="none" strike="noStrike" baseline="0" dirty="0" err="1" smtClean="0">
                          <a:solidFill>
                            <a:schemeClr val="tx1"/>
                          </a:solidFill>
                          <a:latin typeface="Calibri"/>
                        </a:rPr>
                        <a:t>Reviewer</a:t>
                      </a:r>
                      <a:endParaRPr lang="en-US" sz="1100" b="0" i="0" u="none" strike="noStrike" dirty="0" smtClean="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baseline="0" dirty="0" err="1" smtClean="0">
                          <a:solidFill>
                            <a:schemeClr val="tx1"/>
                          </a:solidFill>
                          <a:latin typeface="Calibri"/>
                        </a:rPr>
                        <a:t>SecondaryReviewer</a:t>
                      </a:r>
                      <a:endParaRPr lang="en-US" sz="1100" b="0" i="0" u="none" strike="noStrike" baseline="0" dirty="0" smtClean="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baseline="0" dirty="0" err="1" smtClean="0">
                          <a:solidFill>
                            <a:schemeClr val="tx1"/>
                          </a:solidFill>
                          <a:latin typeface="Calibri"/>
                        </a:rPr>
                        <a:t>UsersStatus</a:t>
                      </a:r>
                      <a:endParaRPr lang="en-US" sz="1100" b="0" i="0" u="none" strike="noStrike" baseline="0" dirty="0" smtClean="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05">
                <a:tc>
                  <a:txBody>
                    <a:bodyPr/>
                    <a:lstStyle/>
                    <a:p>
                      <a:pPr algn="ctr" fontAlgn="b"/>
                      <a:r>
                        <a:rPr lang="en-US" sz="1100" b="0" i="0" u="none" strike="noStrike" baseline="0" dirty="0" smtClean="0">
                          <a:solidFill>
                            <a:schemeClr val="tx1"/>
                          </a:solidFill>
                          <a:latin typeface="Calibri"/>
                        </a:rPr>
                        <a:t>Department</a:t>
                      </a: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2" name="Curved Connector 21"/>
          <p:cNvCxnSpPr/>
          <p:nvPr/>
        </p:nvCxnSpPr>
        <p:spPr>
          <a:xfrm rot="16200000" flipH="1">
            <a:off x="3089379" y="1460602"/>
            <a:ext cx="643870" cy="454482"/>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3794971836"/>
              </p:ext>
            </p:extLst>
          </p:nvPr>
        </p:nvGraphicFramePr>
        <p:xfrm>
          <a:off x="4959476" y="2446579"/>
          <a:ext cx="1217839" cy="4385286"/>
        </p:xfrm>
        <a:graphic>
          <a:graphicData uri="http://schemas.openxmlformats.org/drawingml/2006/table">
            <a:tbl>
              <a:tblPr/>
              <a:tblGrid>
                <a:gridCol w="1217839"/>
              </a:tblGrid>
              <a:tr h="242191">
                <a:tc>
                  <a:txBody>
                    <a:bodyPr/>
                    <a:lstStyle/>
                    <a:p>
                      <a:pPr algn="ctr" fontAlgn="b"/>
                      <a:r>
                        <a:rPr lang="en-US" sz="1100" b="1" i="0" u="none" strike="noStrike" dirty="0" err="1" smtClean="0">
                          <a:solidFill>
                            <a:srgbClr val="000000"/>
                          </a:solidFill>
                          <a:latin typeface="Calibri"/>
                        </a:rPr>
                        <a:t>GISTConspectus</a:t>
                      </a:r>
                      <a:endParaRPr lang="en-US" sz="1100" b="1"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807">
                <a:tc>
                  <a:txBody>
                    <a:bodyPr/>
                    <a:lstStyle/>
                    <a:p>
                      <a:pPr algn="ctr" fontAlgn="b"/>
                      <a:r>
                        <a:rPr lang="en-US" sz="1100" b="0" i="0" u="none" strike="noStrike" dirty="0" smtClean="0">
                          <a:solidFill>
                            <a:srgbClr val="000000"/>
                          </a:solidFill>
                          <a:latin typeface="Calibri"/>
                        </a:rPr>
                        <a:t>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807">
                <a:tc>
                  <a:txBody>
                    <a:bodyPr/>
                    <a:lstStyle/>
                    <a:p>
                      <a:pPr algn="ctr" fontAlgn="b"/>
                      <a:r>
                        <a:rPr lang="en-US" sz="1100" b="0" i="0" u="none" strike="noStrike" dirty="0" smtClean="0">
                          <a:solidFill>
                            <a:srgbClr val="000000"/>
                          </a:solidFill>
                          <a:latin typeface="Calibri"/>
                        </a:rPr>
                        <a:t>Division</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807">
                <a:tc>
                  <a:txBody>
                    <a:bodyPr/>
                    <a:lstStyle/>
                    <a:p>
                      <a:pPr algn="ctr" fontAlgn="b"/>
                      <a:r>
                        <a:rPr lang="en-US" sz="1100" b="0" i="0" u="none" strike="noStrike" dirty="0" smtClean="0">
                          <a:solidFill>
                            <a:srgbClr val="000000"/>
                          </a:solidFill>
                          <a:latin typeface="Calibri"/>
                        </a:rPr>
                        <a:t>Category</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LCCategory</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LCNum</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LCNumRange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smtClean="0">
                          <a:solidFill>
                            <a:srgbClr val="000000"/>
                          </a:solidFill>
                          <a:latin typeface="Calibri"/>
                        </a:rPr>
                        <a:t>Dewey</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DeweyRange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smtClean="0">
                          <a:solidFill>
                            <a:srgbClr val="000000"/>
                          </a:solidFill>
                          <a:latin typeface="Calibri"/>
                        </a:rPr>
                        <a:t>NLM</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smtClean="0">
                          <a:solidFill>
                            <a:srgbClr val="000000"/>
                          </a:solidFill>
                          <a:latin typeface="Calibri"/>
                        </a:rPr>
                        <a:t>Publishers</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CollectingLevel</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smtClean="0">
                          <a:solidFill>
                            <a:srgbClr val="000000"/>
                          </a:solidFill>
                          <a:latin typeface="Calibri"/>
                        </a:rPr>
                        <a:t>Uniqueness</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IfNewerThan</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NewerStrict</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IfOlderThan</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rgbClr val="000000"/>
                          </a:solidFill>
                          <a:latin typeface="Calibri"/>
                        </a:rPr>
                        <a:t>OlderStrict</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91">
                <a:tc>
                  <a:txBody>
                    <a:bodyPr/>
                    <a:lstStyle/>
                    <a:p>
                      <a:pPr algn="ctr" fontAlgn="b"/>
                      <a:r>
                        <a:rPr lang="en-US" sz="1100" b="0" i="0" u="none" strike="noStrike" dirty="0" err="1" smtClean="0">
                          <a:solidFill>
                            <a:schemeClr val="tx1"/>
                          </a:solidFill>
                          <a:latin typeface="Calibri"/>
                        </a:rPr>
                        <a:t>LibReviewer</a:t>
                      </a:r>
                      <a:endParaRPr lang="en-US" sz="1100" b="0" i="0" u="none" strike="noStrike" dirty="0">
                        <a:solidFill>
                          <a:schemeClr val="tx1"/>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030173337"/>
              </p:ext>
            </p:extLst>
          </p:nvPr>
        </p:nvGraphicFramePr>
        <p:xfrm>
          <a:off x="1638300" y="2493872"/>
          <a:ext cx="1654630" cy="3208048"/>
        </p:xfrm>
        <a:graphic>
          <a:graphicData uri="http://schemas.openxmlformats.org/drawingml/2006/table">
            <a:tbl>
              <a:tblPr/>
              <a:tblGrid>
                <a:gridCol w="1654630"/>
              </a:tblGrid>
              <a:tr h="152402">
                <a:tc>
                  <a:txBody>
                    <a:bodyPr/>
                    <a:lstStyle/>
                    <a:p>
                      <a:pPr algn="ctr" fontAlgn="b"/>
                      <a:r>
                        <a:rPr lang="en-US" sz="1100" b="1" i="0" u="none" strike="noStrike" dirty="0" err="1" smtClean="0">
                          <a:solidFill>
                            <a:srgbClr val="000000"/>
                          </a:solidFill>
                          <a:latin typeface="Calibri"/>
                        </a:rPr>
                        <a:t>GIST</a:t>
                      </a:r>
                      <a:r>
                        <a:rPr lang="en-US" sz="1100" b="1" i="0" u="none" strike="noStrike" baseline="0" dirty="0" err="1" smtClean="0">
                          <a:solidFill>
                            <a:srgbClr val="000000"/>
                          </a:solidFill>
                          <a:latin typeface="Calibri"/>
                        </a:rPr>
                        <a:t>Web</a:t>
                      </a:r>
                      <a:endParaRPr lang="en-US" sz="1100" b="1"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402">
                <a:tc>
                  <a:txBody>
                    <a:bodyPr/>
                    <a:lstStyle/>
                    <a:p>
                      <a:pPr algn="ctr" fontAlgn="b"/>
                      <a:r>
                        <a:rPr lang="en-US" sz="1100" b="0" i="0" u="none" strike="noStrike" dirty="0" smtClean="0">
                          <a:solidFill>
                            <a:srgbClr val="000000"/>
                          </a:solidFill>
                          <a:latin typeface="Calibri"/>
                        </a:rPr>
                        <a:t>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TransactionNumber</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AmazonPrice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BetterWorldBooksPrice</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OtherPrice</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LocallyHeld</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FullTextOnline</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FullTextURL</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PurchaseRecommendation</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smtClean="0">
                          <a:solidFill>
                            <a:srgbClr val="000000"/>
                          </a:solidFill>
                          <a:latin typeface="Calibri"/>
                        </a:rPr>
                        <a:t>Importance</a:t>
                      </a: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smtClean="0">
                          <a:solidFill>
                            <a:srgbClr val="000000"/>
                          </a:solidFill>
                          <a:latin typeface="Calibri"/>
                        </a:rPr>
                        <a:t>Delivery</a:t>
                      </a: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AlternativeFormat</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err="1" smtClean="0">
                          <a:solidFill>
                            <a:srgbClr val="000000"/>
                          </a:solidFill>
                          <a:latin typeface="Calibri"/>
                        </a:rPr>
                        <a:t>PurchasePrice</a:t>
                      </a:r>
                      <a:endParaRPr lang="en-US" sz="1100" b="0" i="0" u="none" strike="noStrike" dirty="0" smtClean="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smtClean="0">
                          <a:solidFill>
                            <a:srgbClr val="000000"/>
                          </a:solidFill>
                          <a:latin typeface="Calibri"/>
                        </a:rPr>
                        <a:t>Group2Libraries</a:t>
                      </a: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837">
                <a:tc>
                  <a:txBody>
                    <a:bodyPr/>
                    <a:lstStyle/>
                    <a:p>
                      <a:pPr algn="ctr" fontAlgn="b"/>
                      <a:r>
                        <a:rPr lang="en-US" sz="1100" b="0" i="0" u="none" strike="noStrike" dirty="0" smtClean="0">
                          <a:solidFill>
                            <a:srgbClr val="000000"/>
                          </a:solidFill>
                          <a:latin typeface="Calibri"/>
                        </a:rPr>
                        <a:t>Group3Libraries</a:t>
                      </a: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8" name="Curved Connector 27"/>
          <p:cNvCxnSpPr/>
          <p:nvPr/>
        </p:nvCxnSpPr>
        <p:spPr>
          <a:xfrm rot="16200000" flipH="1">
            <a:off x="388326" y="1504107"/>
            <a:ext cx="1656700" cy="1259640"/>
          </a:xfrm>
          <a:prstGeom prst="curvedConnector3">
            <a:avLst>
              <a:gd name="adj1" fmla="val 50000"/>
            </a:avLst>
          </a:prstGeom>
          <a:ln>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2488644556"/>
              </p:ext>
            </p:extLst>
          </p:nvPr>
        </p:nvGraphicFramePr>
        <p:xfrm>
          <a:off x="3359605" y="1676400"/>
          <a:ext cx="1469571" cy="4931564"/>
        </p:xfrm>
        <a:graphic>
          <a:graphicData uri="http://schemas.openxmlformats.org/drawingml/2006/table">
            <a:tbl>
              <a:tblPr/>
              <a:tblGrid>
                <a:gridCol w="1469571"/>
              </a:tblGrid>
              <a:tr h="224162">
                <a:tc>
                  <a:txBody>
                    <a:bodyPr/>
                    <a:lstStyle/>
                    <a:p>
                      <a:pPr algn="ctr" fontAlgn="b"/>
                      <a:r>
                        <a:rPr lang="en-US" sz="1100" b="1" i="0" u="none" strike="noStrike" dirty="0" err="1" smtClean="0">
                          <a:solidFill>
                            <a:srgbClr val="000000"/>
                          </a:solidFill>
                          <a:latin typeface="Calibri"/>
                        </a:rPr>
                        <a:t>GISTFunds</a:t>
                      </a:r>
                      <a:endParaRPr lang="en-US" sz="1100" b="1"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smtClean="0">
                          <a:solidFill>
                            <a:srgbClr val="000000"/>
                          </a:solidFill>
                          <a:latin typeface="Calibri"/>
                        </a:rPr>
                        <a:t>ID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Fund</a:t>
                      </a:r>
                      <a:r>
                        <a:rPr lang="en-US" sz="1100" b="0" i="0" u="none" strike="noStrike" baseline="0" dirty="0" err="1" smtClean="0">
                          <a:solidFill>
                            <a:srgbClr val="000000"/>
                          </a:solidFill>
                          <a:latin typeface="Calibri"/>
                        </a:rPr>
                        <a:t>Name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FundAmount</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ActualExpenditure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ActualBalance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smtClean="0">
                          <a:solidFill>
                            <a:srgbClr val="000000"/>
                          </a:solidFill>
                          <a:latin typeface="Calibri"/>
                        </a:rPr>
                        <a:t>Commitments</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FreeBalance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PercentExpended</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FundYear</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smtClean="0">
                          <a:solidFill>
                            <a:srgbClr val="000000"/>
                          </a:solidFill>
                          <a:latin typeface="Calibri"/>
                        </a:rPr>
                        <a:t>Active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FundBudgetSource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UserName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AssociatedDept</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AssociatedFunds</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FundDescription</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FundRestrictions</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smtClean="0">
                          <a:solidFill>
                            <a:srgbClr val="000000"/>
                          </a:solidFill>
                          <a:latin typeface="Calibri"/>
                        </a:rPr>
                        <a:t>Notes</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StartDate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EndDate</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algn="ctr" fontAlgn="b"/>
                      <a:r>
                        <a:rPr lang="en-US" sz="1100" b="0" i="0" u="none" strike="noStrike" dirty="0" err="1" smtClean="0">
                          <a:solidFill>
                            <a:srgbClr val="000000"/>
                          </a:solidFill>
                          <a:latin typeface="Calibri"/>
                        </a:rPr>
                        <a:t>ToggleFreeActual</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Other</a:t>
                      </a:r>
                      <a:endParaRPr lang="en-US" sz="1100" b="0" i="0" u="none" strike="noStrike" dirty="0">
                        <a:solidFill>
                          <a:srgbClr val="000000"/>
                        </a:solidFill>
                        <a:latin typeface="Calibri"/>
                      </a:endParaRPr>
                    </a:p>
                  </a:txBody>
                  <a:tcPr marL="6804" marR="680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9254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gular Pentagon 12"/>
          <p:cNvSpPr/>
          <p:nvPr/>
        </p:nvSpPr>
        <p:spPr>
          <a:xfrm>
            <a:off x="2656536" y="1460609"/>
            <a:ext cx="1529129" cy="1413150"/>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Vendor</a:t>
            </a:r>
            <a:endParaRPr lang="en-US" dirty="0"/>
          </a:p>
        </p:txBody>
      </p:sp>
      <p:sp>
        <p:nvSpPr>
          <p:cNvPr id="11" name="Regular Pentagon 10"/>
          <p:cNvSpPr/>
          <p:nvPr/>
        </p:nvSpPr>
        <p:spPr>
          <a:xfrm>
            <a:off x="4967647" y="1460801"/>
            <a:ext cx="1529129" cy="1413150"/>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History</a:t>
            </a:r>
            <a:endParaRPr lang="en-US" dirty="0"/>
          </a:p>
        </p:txBody>
      </p:sp>
      <p:sp>
        <p:nvSpPr>
          <p:cNvPr id="2" name="Title 1"/>
          <p:cNvSpPr>
            <a:spLocks noGrp="1"/>
          </p:cNvSpPr>
          <p:nvPr>
            <p:ph type="title"/>
          </p:nvPr>
        </p:nvSpPr>
        <p:spPr/>
        <p:txBody>
          <a:bodyPr>
            <a:normAutofit/>
          </a:bodyPr>
          <a:lstStyle/>
          <a:p>
            <a:r>
              <a:rPr lang="en-US" dirty="0" smtClean="0"/>
              <a:t>GIST ILLiad Tables Schematic</a:t>
            </a:r>
            <a:endParaRPr lang="en-US" dirty="0"/>
          </a:p>
        </p:txBody>
      </p:sp>
      <p:sp>
        <p:nvSpPr>
          <p:cNvPr id="6" name="Rounded Rectangle 5"/>
          <p:cNvSpPr/>
          <p:nvPr/>
        </p:nvSpPr>
        <p:spPr>
          <a:xfrm>
            <a:off x="2358488" y="3264078"/>
            <a:ext cx="1520626" cy="1360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Transactions</a:t>
            </a:r>
            <a:endParaRPr lang="en-US" dirty="0"/>
          </a:p>
        </p:txBody>
      </p:sp>
      <p:sp>
        <p:nvSpPr>
          <p:cNvPr id="7" name="Regular Pentagon 6"/>
          <p:cNvSpPr/>
          <p:nvPr/>
        </p:nvSpPr>
        <p:spPr>
          <a:xfrm>
            <a:off x="90711" y="2873951"/>
            <a:ext cx="1529129" cy="1349370"/>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Web</a:t>
            </a:r>
            <a:endParaRPr lang="en-US" dirty="0"/>
          </a:p>
        </p:txBody>
      </p:sp>
      <p:sp>
        <p:nvSpPr>
          <p:cNvPr id="8" name="Rounded Rectangle 7"/>
          <p:cNvSpPr/>
          <p:nvPr/>
        </p:nvSpPr>
        <p:spPr>
          <a:xfrm>
            <a:off x="2362200" y="5341109"/>
            <a:ext cx="1520625" cy="1360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Users</a:t>
            </a:r>
            <a:endParaRPr lang="en-US" dirty="0"/>
          </a:p>
        </p:txBody>
      </p:sp>
      <p:sp>
        <p:nvSpPr>
          <p:cNvPr id="9" name="Regular Pentagon 8"/>
          <p:cNvSpPr/>
          <p:nvPr/>
        </p:nvSpPr>
        <p:spPr>
          <a:xfrm>
            <a:off x="4967650" y="5341110"/>
            <a:ext cx="1529129" cy="1360666"/>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Fund Link</a:t>
            </a:r>
            <a:endParaRPr lang="en-US" dirty="0"/>
          </a:p>
        </p:txBody>
      </p:sp>
      <p:sp>
        <p:nvSpPr>
          <p:cNvPr id="10" name="Regular Pentagon 9"/>
          <p:cNvSpPr/>
          <p:nvPr/>
        </p:nvSpPr>
        <p:spPr>
          <a:xfrm>
            <a:off x="4967649" y="3440297"/>
            <a:ext cx="1529129" cy="1349369"/>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Funds</a:t>
            </a:r>
            <a:endParaRPr lang="en-US" dirty="0"/>
          </a:p>
        </p:txBody>
      </p:sp>
      <p:sp>
        <p:nvSpPr>
          <p:cNvPr id="12" name="Regular Pentagon 11"/>
          <p:cNvSpPr/>
          <p:nvPr/>
        </p:nvSpPr>
        <p:spPr>
          <a:xfrm>
            <a:off x="7313176" y="1491766"/>
            <a:ext cx="1529129" cy="1338071"/>
          </a:xfrm>
          <a:prstGeom prst="pent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GIST Invoice</a:t>
            </a:r>
            <a:endParaRPr lang="en-US" dirty="0"/>
          </a:p>
        </p:txBody>
      </p:sp>
      <p:sp>
        <p:nvSpPr>
          <p:cNvPr id="14" name="Regular Pentagon 13"/>
          <p:cNvSpPr/>
          <p:nvPr/>
        </p:nvSpPr>
        <p:spPr>
          <a:xfrm>
            <a:off x="6904977" y="5341109"/>
            <a:ext cx="2125232" cy="1360666"/>
          </a:xfrm>
          <a:prstGeom prst="pent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GIST Conspectus</a:t>
            </a:r>
            <a:endParaRPr lang="en-US" dirty="0"/>
          </a:p>
        </p:txBody>
      </p:sp>
      <p:cxnSp>
        <p:nvCxnSpPr>
          <p:cNvPr id="16" name="Elbow Connector 15"/>
          <p:cNvCxnSpPr>
            <a:stCxn id="7" idx="5"/>
            <a:endCxn id="6" idx="1"/>
          </p:cNvCxnSpPr>
          <p:nvPr/>
        </p:nvCxnSpPr>
        <p:spPr>
          <a:xfrm>
            <a:off x="1619838" y="3389363"/>
            <a:ext cx="738650" cy="55504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6" idx="2"/>
            <a:endCxn id="8" idx="0"/>
          </p:cNvCxnSpPr>
          <p:nvPr/>
        </p:nvCxnSpPr>
        <p:spPr>
          <a:xfrm rot="16200000" flipH="1">
            <a:off x="2762475" y="4981070"/>
            <a:ext cx="716365" cy="37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8" idx="3"/>
            <a:endCxn id="9" idx="1"/>
          </p:cNvCxnSpPr>
          <p:nvPr/>
        </p:nvCxnSpPr>
        <p:spPr>
          <a:xfrm flipV="1">
            <a:off x="3882825" y="5860837"/>
            <a:ext cx="1084827" cy="160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9" idx="0"/>
            <a:endCxn id="10" idx="3"/>
          </p:cNvCxnSpPr>
          <p:nvPr/>
        </p:nvCxnSpPr>
        <p:spPr>
          <a:xfrm rot="16200000" flipV="1">
            <a:off x="5456493" y="5065387"/>
            <a:ext cx="551444"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0" idx="0"/>
            <a:endCxn id="11" idx="3"/>
          </p:cNvCxnSpPr>
          <p:nvPr/>
        </p:nvCxnSpPr>
        <p:spPr>
          <a:xfrm rot="16200000" flipV="1">
            <a:off x="5449040" y="3157123"/>
            <a:ext cx="566346" cy="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1" idx="1"/>
            <a:endCxn id="13" idx="5"/>
          </p:cNvCxnSpPr>
          <p:nvPr/>
        </p:nvCxnSpPr>
        <p:spPr>
          <a:xfrm rot="10800000">
            <a:off x="4185663" y="2000383"/>
            <a:ext cx="781986" cy="19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1" idx="5"/>
            <a:endCxn id="12" idx="1"/>
          </p:cNvCxnSpPr>
          <p:nvPr/>
        </p:nvCxnSpPr>
        <p:spPr>
          <a:xfrm>
            <a:off x="6496774" y="2000575"/>
            <a:ext cx="816404" cy="228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 name="Rectangular Callout 3"/>
          <p:cNvSpPr/>
          <p:nvPr/>
        </p:nvSpPr>
        <p:spPr>
          <a:xfrm>
            <a:off x="1088532" y="1140300"/>
            <a:ext cx="3434062" cy="1878905"/>
          </a:xfrm>
          <a:prstGeom prst="wedgeRectCallout">
            <a:avLst>
              <a:gd name="adj1" fmla="val -44607"/>
              <a:gd name="adj2" fmla="val 67206"/>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US" sz="2000" b="1" u="sng" dirty="0" err="1" smtClean="0"/>
              <a:t>GISTWeb</a:t>
            </a:r>
            <a:endParaRPr lang="en-US" sz="2000" b="1" u="sng" dirty="0" smtClean="0"/>
          </a:p>
          <a:p>
            <a:pPr marL="285750" indent="-285750">
              <a:buFont typeface="Arial"/>
              <a:buChar char="•"/>
            </a:pPr>
            <a:r>
              <a:rPr lang="en-US" sz="2000" dirty="0" smtClean="0"/>
              <a:t>User feedback</a:t>
            </a:r>
          </a:p>
          <a:p>
            <a:pPr marL="285750" indent="-285750">
              <a:buFont typeface="Arial"/>
              <a:buChar char="•"/>
            </a:pPr>
            <a:r>
              <a:rPr lang="en-US" sz="2000" dirty="0" smtClean="0"/>
              <a:t>Purchase recommendation</a:t>
            </a:r>
          </a:p>
          <a:p>
            <a:pPr marL="285750" indent="-285750">
              <a:buFont typeface="Arial"/>
              <a:buChar char="•"/>
            </a:pPr>
            <a:r>
              <a:rPr lang="en-US" sz="2000" dirty="0" smtClean="0"/>
              <a:t>Full text flag &amp; URL</a:t>
            </a:r>
          </a:p>
          <a:p>
            <a:pPr marL="285750" indent="-285750">
              <a:buFont typeface="Arial"/>
              <a:buChar char="•"/>
            </a:pPr>
            <a:r>
              <a:rPr lang="en-US" sz="2000" dirty="0" smtClean="0"/>
              <a:t>Local holdings flag</a:t>
            </a:r>
            <a:endParaRPr lang="en-US" sz="2000" dirty="0"/>
          </a:p>
        </p:txBody>
      </p:sp>
      <p:sp>
        <p:nvSpPr>
          <p:cNvPr id="23" name="Rectangular Callout 22"/>
          <p:cNvSpPr/>
          <p:nvPr/>
        </p:nvSpPr>
        <p:spPr>
          <a:xfrm>
            <a:off x="5709938" y="3848514"/>
            <a:ext cx="3434062" cy="1554960"/>
          </a:xfrm>
          <a:prstGeom prst="wedgeRectCallout">
            <a:avLst>
              <a:gd name="adj1" fmla="val -41210"/>
              <a:gd name="adj2" fmla="val 67895"/>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US" sz="2000" b="1" u="sng" dirty="0" err="1" smtClean="0"/>
              <a:t>GISTFundLink</a:t>
            </a:r>
            <a:endParaRPr lang="en-US" sz="2000" b="1" u="sng" dirty="0" smtClean="0"/>
          </a:p>
          <a:p>
            <a:pPr marL="285750" indent="-285750">
              <a:buFont typeface="Arial"/>
              <a:buChar char="•"/>
            </a:pPr>
            <a:r>
              <a:rPr lang="en-US" sz="2000" dirty="0" smtClean="0"/>
              <a:t>Connects users to funds</a:t>
            </a:r>
          </a:p>
          <a:p>
            <a:pPr marL="285750" indent="-285750">
              <a:buFont typeface="Arial"/>
              <a:buChar char="•"/>
            </a:pPr>
            <a:r>
              <a:rPr lang="en-US" sz="2000" dirty="0" smtClean="0"/>
              <a:t>One user can belong to multiple funds</a:t>
            </a:r>
            <a:endParaRPr lang="en-US" sz="2000" dirty="0"/>
          </a:p>
        </p:txBody>
      </p:sp>
      <p:sp>
        <p:nvSpPr>
          <p:cNvPr id="21" name="Rectangular Callout 20"/>
          <p:cNvSpPr/>
          <p:nvPr/>
        </p:nvSpPr>
        <p:spPr>
          <a:xfrm>
            <a:off x="3879114" y="1775240"/>
            <a:ext cx="3434062" cy="1624173"/>
          </a:xfrm>
          <a:prstGeom prst="wedgeRectCallout">
            <a:avLst>
              <a:gd name="adj1" fmla="val -1965"/>
              <a:gd name="adj2" fmla="val 70654"/>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US" sz="2000" b="1" u="sng" dirty="0" err="1" smtClean="0"/>
              <a:t>GISTFunds</a:t>
            </a:r>
            <a:endParaRPr lang="en-US" sz="2000" b="1" u="sng" dirty="0" smtClean="0"/>
          </a:p>
          <a:p>
            <a:pPr marL="285750" indent="-285750">
              <a:buFont typeface="Arial"/>
              <a:buChar char="•"/>
            </a:pPr>
            <a:r>
              <a:rPr lang="en-US" sz="2000" dirty="0" smtClean="0"/>
              <a:t>Allocate budgets</a:t>
            </a:r>
          </a:p>
          <a:p>
            <a:pPr marL="285750" indent="-285750">
              <a:buFont typeface="Arial"/>
              <a:buChar char="•"/>
            </a:pPr>
            <a:r>
              <a:rPr lang="en-US" sz="2000" dirty="0" smtClean="0"/>
              <a:t>Set by department or user</a:t>
            </a:r>
          </a:p>
          <a:p>
            <a:pPr marL="285750" indent="-285750">
              <a:buFont typeface="Arial"/>
              <a:buChar char="•"/>
            </a:pPr>
            <a:r>
              <a:rPr lang="en-US" sz="2000" dirty="0" smtClean="0"/>
              <a:t>Query adjusts balances</a:t>
            </a:r>
            <a:endParaRPr lang="en-US" sz="2000" dirty="0"/>
          </a:p>
        </p:txBody>
      </p:sp>
      <p:sp>
        <p:nvSpPr>
          <p:cNvPr id="25" name="Rectangular Callout 24"/>
          <p:cNvSpPr/>
          <p:nvPr/>
        </p:nvSpPr>
        <p:spPr>
          <a:xfrm>
            <a:off x="3597399" y="191257"/>
            <a:ext cx="3434062" cy="1554960"/>
          </a:xfrm>
          <a:prstGeom prst="wedgeRectCallout">
            <a:avLst>
              <a:gd name="adj1" fmla="val -455"/>
              <a:gd name="adj2" fmla="val 68728"/>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US" sz="2000" b="1" u="sng" dirty="0" err="1" smtClean="0"/>
              <a:t>GISTHistory</a:t>
            </a:r>
            <a:endParaRPr lang="en-US" sz="2000" b="1" u="sng" dirty="0" smtClean="0"/>
          </a:p>
          <a:p>
            <a:pPr marL="285750" indent="-285750">
              <a:buFont typeface="Arial"/>
              <a:buChar char="•"/>
            </a:pPr>
            <a:r>
              <a:rPr lang="en-US" sz="2000" dirty="0" smtClean="0"/>
              <a:t>Connects the tables</a:t>
            </a:r>
          </a:p>
          <a:p>
            <a:pPr marL="285750" indent="-285750">
              <a:buFont typeface="Arial"/>
              <a:buChar char="•"/>
            </a:pPr>
            <a:r>
              <a:rPr lang="en-US" sz="2000" dirty="0" smtClean="0"/>
              <a:t>Lets you review the history of purchase transactions</a:t>
            </a:r>
            <a:endParaRPr lang="en-US" sz="2000" dirty="0"/>
          </a:p>
        </p:txBody>
      </p:sp>
      <p:sp>
        <p:nvSpPr>
          <p:cNvPr id="24" name="Rectangular Callout 23"/>
          <p:cNvSpPr/>
          <p:nvPr/>
        </p:nvSpPr>
        <p:spPr>
          <a:xfrm>
            <a:off x="5486400" y="194361"/>
            <a:ext cx="3543809" cy="1554960"/>
          </a:xfrm>
          <a:prstGeom prst="wedgeRectCallout">
            <a:avLst>
              <a:gd name="adj1" fmla="val -455"/>
              <a:gd name="adj2" fmla="val 68728"/>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US" sz="2000" b="1" u="sng" dirty="0" err="1" smtClean="0"/>
              <a:t>GISTInvoice</a:t>
            </a:r>
            <a:endParaRPr lang="en-US" sz="2000" b="1" u="sng" dirty="0" smtClean="0"/>
          </a:p>
          <a:p>
            <a:pPr marL="285750" indent="-285750">
              <a:buFont typeface="Arial"/>
              <a:buChar char="•"/>
            </a:pPr>
            <a:r>
              <a:rPr lang="en-US" sz="2000" dirty="0" smtClean="0"/>
              <a:t>Record your individual orders</a:t>
            </a:r>
          </a:p>
          <a:p>
            <a:pPr marL="285750" indent="-285750">
              <a:buFont typeface="Arial"/>
              <a:buChar char="•"/>
            </a:pPr>
            <a:r>
              <a:rPr lang="en-US" sz="2000" dirty="0" smtClean="0"/>
              <a:t>Transaction detail</a:t>
            </a:r>
            <a:endParaRPr lang="en-US" sz="2000" dirty="0"/>
          </a:p>
        </p:txBody>
      </p:sp>
      <p:sp>
        <p:nvSpPr>
          <p:cNvPr id="26" name="Rectangular Callout 25"/>
          <p:cNvSpPr/>
          <p:nvPr/>
        </p:nvSpPr>
        <p:spPr>
          <a:xfrm>
            <a:off x="1321790" y="159132"/>
            <a:ext cx="3434062" cy="1732729"/>
          </a:xfrm>
          <a:prstGeom prst="wedgeRectCallout">
            <a:avLst>
              <a:gd name="adj1" fmla="val -455"/>
              <a:gd name="adj2" fmla="val 68728"/>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US" sz="2000" b="1" u="sng" dirty="0" err="1" smtClean="0"/>
              <a:t>GISTVendor</a:t>
            </a:r>
            <a:endParaRPr lang="en-US" sz="2000" b="1" u="sng" dirty="0" smtClean="0"/>
          </a:p>
          <a:p>
            <a:pPr marL="285750" indent="-285750">
              <a:buFont typeface="Arial"/>
              <a:buChar char="•"/>
            </a:pPr>
            <a:r>
              <a:rPr lang="en-US" sz="2000" dirty="0" smtClean="0"/>
              <a:t>Track your vendor info like the Lender Addresses table</a:t>
            </a:r>
          </a:p>
          <a:p>
            <a:pPr marL="285750" indent="-285750">
              <a:buFont typeface="Arial"/>
              <a:buChar char="•"/>
            </a:pPr>
            <a:r>
              <a:rPr lang="en-US" sz="2000" dirty="0" smtClean="0"/>
              <a:t>Stores your local discounts and sales reps</a:t>
            </a:r>
            <a:endParaRPr lang="en-US" sz="2000" dirty="0"/>
          </a:p>
        </p:txBody>
      </p:sp>
      <p:sp>
        <p:nvSpPr>
          <p:cNvPr id="28" name="Rectangular Callout 27"/>
          <p:cNvSpPr/>
          <p:nvPr/>
        </p:nvSpPr>
        <p:spPr>
          <a:xfrm>
            <a:off x="5709938" y="4012186"/>
            <a:ext cx="3434062" cy="1676358"/>
          </a:xfrm>
          <a:prstGeom prst="wedgeRectCallout">
            <a:avLst>
              <a:gd name="adj1" fmla="val -833"/>
              <a:gd name="adj2" fmla="val 67895"/>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t"/>
          <a:lstStyle/>
          <a:p>
            <a:r>
              <a:rPr lang="en-US" sz="2000" b="1" u="sng" dirty="0" err="1" smtClean="0"/>
              <a:t>GISTConspectus</a:t>
            </a:r>
          </a:p>
          <a:p>
            <a:pPr marL="285750" indent="-285750">
              <a:buFont typeface="Arial"/>
              <a:buChar char="•"/>
            </a:pPr>
            <a:r>
              <a:rPr lang="en-US" sz="2000" dirty="0" smtClean="0"/>
              <a:t>Set your collection building priorities</a:t>
            </a:r>
          </a:p>
          <a:p>
            <a:pPr marL="285750" indent="-285750">
              <a:buFont typeface="Arial"/>
              <a:buChar char="•"/>
            </a:pPr>
            <a:r>
              <a:rPr lang="en-US" sz="2000" dirty="0" smtClean="0"/>
              <a:t>By subject area, date, and holdings</a:t>
            </a:r>
            <a:endParaRPr lang="en-US" sz="2000" dirty="0"/>
          </a:p>
        </p:txBody>
      </p:sp>
    </p:spTree>
    <p:extLst>
      <p:ext uri="{BB962C8B-B14F-4D97-AF65-F5344CB8AC3E}">
        <p14:creationId xmlns:p14="http://schemas.microsoft.com/office/powerpoint/2010/main" val="37721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3" grpId="0" animBg="1"/>
      <p:bldP spid="23" grpId="1" animBg="1"/>
      <p:bldP spid="21" grpId="0" animBg="1"/>
      <p:bldP spid="21" grpId="1" animBg="1"/>
      <p:bldP spid="25" grpId="0" animBg="1"/>
      <p:bldP spid="25" grpId="1" animBg="1"/>
      <p:bldP spid="24" grpId="0" animBg="1"/>
      <p:bldP spid="24" grpId="1" animBg="1"/>
      <p:bldP spid="26" grpId="0" animBg="1"/>
      <p:bldP spid="26" grpId="1"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800" y="381000"/>
            <a:ext cx="3429000" cy="461665"/>
          </a:xfrm>
          <a:prstGeom prst="rect">
            <a:avLst/>
          </a:prstGeom>
          <a:noFill/>
        </p:spPr>
        <p:txBody>
          <a:bodyPr wrap="square" rtlCol="0">
            <a:spAutoFit/>
          </a:bodyPr>
          <a:lstStyle/>
          <a:p>
            <a:pPr algn="ctr"/>
            <a:r>
              <a:rPr lang="en-US" sz="2400" b="1" dirty="0" smtClean="0"/>
              <a:t>Acquisitions Workflow</a:t>
            </a:r>
            <a:endParaRPr lang="en-US" sz="2400" b="1" dirty="0"/>
          </a:p>
        </p:txBody>
      </p:sp>
      <p:pic>
        <p:nvPicPr>
          <p:cNvPr id="1027" name="Diagram 1"/>
          <p:cNvPicPr>
            <a:picLocks noChangeArrowheads="1"/>
          </p:cNvPicPr>
          <p:nvPr/>
        </p:nvPicPr>
        <p:blipFill>
          <a:blip r:embed="rId3" cstate="print">
            <a:grayscl/>
          </a:blip>
          <a:srcRect l="-6859" t="14511" r="49274" b="-44"/>
          <a:stretch>
            <a:fillRect/>
          </a:stretch>
        </p:blipFill>
        <p:spPr bwMode="auto">
          <a:xfrm>
            <a:off x="306572" y="762000"/>
            <a:ext cx="3425456" cy="5872716"/>
          </a:xfrm>
          <a:prstGeom prst="rect">
            <a:avLst/>
          </a:prstGeom>
          <a:noFill/>
          <a:ln w="9525">
            <a:noFill/>
            <a:miter lim="800000"/>
            <a:headEnd/>
            <a:tailEnd/>
          </a:ln>
        </p:spPr>
      </p:pic>
      <p:sp>
        <p:nvSpPr>
          <p:cNvPr id="10" name="Oval 9"/>
          <p:cNvSpPr/>
          <p:nvPr/>
        </p:nvSpPr>
        <p:spPr>
          <a:xfrm>
            <a:off x="228600" y="2362200"/>
            <a:ext cx="3810000" cy="152400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6"/>
          <p:cNvGrpSpPr/>
          <p:nvPr/>
        </p:nvGrpSpPr>
        <p:grpSpPr>
          <a:xfrm>
            <a:off x="3505200" y="1066800"/>
            <a:ext cx="2667000" cy="1219200"/>
            <a:chOff x="3505200" y="1066800"/>
            <a:chExt cx="2667000" cy="1219200"/>
          </a:xfrm>
        </p:grpSpPr>
        <p:sp>
          <p:nvSpPr>
            <p:cNvPr id="7" name="Right Arrow 6"/>
            <p:cNvSpPr/>
            <p:nvPr/>
          </p:nvSpPr>
          <p:spPr>
            <a:xfrm rot="10800000">
              <a:off x="3505200" y="1066800"/>
              <a:ext cx="2667000" cy="1219200"/>
            </a:xfrm>
            <a:prstGeom prst="rightArrow">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1524000"/>
              <a:ext cx="1981200" cy="369332"/>
            </a:xfrm>
            <a:prstGeom prst="rect">
              <a:avLst/>
            </a:prstGeom>
            <a:noFill/>
          </p:spPr>
          <p:txBody>
            <a:bodyPr wrap="square" rtlCol="0">
              <a:spAutoFit/>
            </a:bodyPr>
            <a:lstStyle/>
            <a:p>
              <a:r>
                <a:rPr lang="en-US" dirty="0" smtClean="0"/>
                <a:t>GIST </a:t>
              </a:r>
              <a:endParaRPr lang="en-US" dirty="0"/>
            </a:p>
          </p:txBody>
        </p:sp>
      </p:grpSp>
      <p:grpSp>
        <p:nvGrpSpPr>
          <p:cNvPr id="3" name="Group 18"/>
          <p:cNvGrpSpPr/>
          <p:nvPr/>
        </p:nvGrpSpPr>
        <p:grpSpPr>
          <a:xfrm>
            <a:off x="3505200" y="5105400"/>
            <a:ext cx="2667000" cy="1219200"/>
            <a:chOff x="3505200" y="5105400"/>
            <a:chExt cx="2667000" cy="1219200"/>
          </a:xfrm>
        </p:grpSpPr>
        <p:sp>
          <p:nvSpPr>
            <p:cNvPr id="9" name="Right Arrow 8"/>
            <p:cNvSpPr/>
            <p:nvPr/>
          </p:nvSpPr>
          <p:spPr>
            <a:xfrm rot="10800000">
              <a:off x="3505200" y="5105400"/>
              <a:ext cx="2667000" cy="1219200"/>
            </a:xfrm>
            <a:prstGeom prst="rightArrow">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38600" y="5562600"/>
              <a:ext cx="1981200" cy="369332"/>
            </a:xfrm>
            <a:prstGeom prst="rect">
              <a:avLst/>
            </a:prstGeom>
            <a:noFill/>
          </p:spPr>
          <p:txBody>
            <a:bodyPr wrap="square" rtlCol="0">
              <a:spAutoFit/>
            </a:bodyPr>
            <a:lstStyle/>
            <a:p>
              <a:r>
                <a:rPr lang="en-US" dirty="0" smtClean="0"/>
                <a:t>GIST</a:t>
              </a:r>
              <a:endParaRPr lang="en-US" dirty="0"/>
            </a:p>
          </p:txBody>
        </p:sp>
      </p:grpSp>
      <p:grpSp>
        <p:nvGrpSpPr>
          <p:cNvPr id="4" name="Group 17"/>
          <p:cNvGrpSpPr/>
          <p:nvPr/>
        </p:nvGrpSpPr>
        <p:grpSpPr>
          <a:xfrm>
            <a:off x="3505200" y="3581400"/>
            <a:ext cx="2667000" cy="1219200"/>
            <a:chOff x="3505200" y="3581400"/>
            <a:chExt cx="2667000" cy="1219200"/>
          </a:xfrm>
        </p:grpSpPr>
        <p:sp>
          <p:nvSpPr>
            <p:cNvPr id="8" name="Right Arrow 7"/>
            <p:cNvSpPr/>
            <p:nvPr/>
          </p:nvSpPr>
          <p:spPr>
            <a:xfrm rot="10800000">
              <a:off x="3505200" y="3581400"/>
              <a:ext cx="2667000" cy="1219200"/>
            </a:xfrm>
            <a:prstGeom prst="rightArrow">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14800" y="4050268"/>
              <a:ext cx="1981200" cy="369332"/>
            </a:xfrm>
            <a:prstGeom prst="rect">
              <a:avLst/>
            </a:prstGeom>
            <a:noFill/>
          </p:spPr>
          <p:txBody>
            <a:bodyPr wrap="square" rtlCol="0">
              <a:spAutoFit/>
            </a:bodyPr>
            <a:lstStyle/>
            <a:p>
              <a:r>
                <a:rPr lang="en-US" dirty="0" smtClean="0"/>
                <a:t>GIST  </a:t>
              </a:r>
              <a:endParaRPr lang="en-US" dirty="0"/>
            </a:p>
          </p:txBody>
        </p:sp>
      </p:grpSp>
    </p:spTree>
    <p:extLst>
      <p:ext uri="{BB962C8B-B14F-4D97-AF65-F5344CB8AC3E}">
        <p14:creationId xmlns:p14="http://schemas.microsoft.com/office/powerpoint/2010/main" val="274932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smtClean="0"/>
              <a:t>Activity</a:t>
            </a:r>
            <a:endParaRPr lang="en-US"/>
          </a:p>
        </p:txBody>
      </p:sp>
      <p:sp>
        <p:nvSpPr>
          <p:cNvPr id="4" name="Rectangle 3"/>
          <p:cNvSpPr/>
          <p:nvPr/>
        </p:nvSpPr>
        <p:spPr>
          <a:xfrm>
            <a:off x="457200" y="1371600"/>
            <a:ext cx="8229600" cy="461665"/>
          </a:xfrm>
          <a:prstGeom prst="rect">
            <a:avLst/>
          </a:prstGeom>
        </p:spPr>
        <p:txBody>
          <a:bodyPr wrap="square">
            <a:spAutoFit/>
          </a:bodyPr>
          <a:lstStyle/>
          <a:p>
            <a:r>
              <a:rPr lang="en-US" sz="2400" dirty="0" smtClean="0"/>
              <a:t>What steps do you take when expending money from a budget?</a:t>
            </a:r>
            <a:endParaRPr lang="en-US" sz="2400" dirty="0"/>
          </a:p>
        </p:txBody>
      </p:sp>
      <p:graphicFrame>
        <p:nvGraphicFramePr>
          <p:cNvPr id="5" name="Diagram 4"/>
          <p:cNvGraphicFramePr/>
          <p:nvPr/>
        </p:nvGraphicFramePr>
        <p:xfrm>
          <a:off x="381000" y="2362200"/>
          <a:ext cx="8305800" cy="223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7200" y="4572000"/>
            <a:ext cx="8229600" cy="830997"/>
          </a:xfrm>
          <a:prstGeom prst="rect">
            <a:avLst/>
          </a:prstGeom>
        </p:spPr>
        <p:txBody>
          <a:bodyPr wrap="square">
            <a:spAutoFit/>
          </a:bodyPr>
          <a:lstStyle/>
          <a:p>
            <a:r>
              <a:rPr lang="en-US" sz="2400" dirty="0" smtClean="0"/>
              <a:t>In each step of the process, </a:t>
            </a:r>
          </a:p>
          <a:p>
            <a:r>
              <a:rPr lang="en-US" sz="2400" dirty="0" smtClean="0"/>
              <a:t>what sources and important data are you capturing?</a:t>
            </a:r>
          </a:p>
        </p:txBody>
      </p:sp>
      <p:sp>
        <p:nvSpPr>
          <p:cNvPr id="7" name="TextBox 6"/>
          <p:cNvSpPr txBox="1"/>
          <p:nvPr/>
        </p:nvSpPr>
        <p:spPr>
          <a:xfrm>
            <a:off x="4460813" y="6094041"/>
            <a:ext cx="422154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5</a:t>
            </a:r>
            <a:r>
              <a:rPr lang="en-US" sz="2800" dirty="0" smtClean="0"/>
              <a:t> in workbook.</a:t>
            </a:r>
            <a:endParaRPr lang="en-US" sz="2800" dirty="0"/>
          </a:p>
        </p:txBody>
      </p:sp>
    </p:spTree>
    <p:extLst>
      <p:ext uri="{BB962C8B-B14F-4D97-AF65-F5344CB8AC3E}">
        <p14:creationId xmlns:p14="http://schemas.microsoft.com/office/powerpoint/2010/main" val="3504318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GIST Acquisitions Manager</a:t>
            </a:r>
            <a:endParaRPr lang="en-US" dirty="0"/>
          </a:p>
        </p:txBody>
      </p:sp>
      <p:sp>
        <p:nvSpPr>
          <p:cNvPr id="3" name="Content Placeholder 2"/>
          <p:cNvSpPr>
            <a:spLocks noGrp="1"/>
          </p:cNvSpPr>
          <p:nvPr>
            <p:ph idx="1"/>
          </p:nvPr>
        </p:nvSpPr>
        <p:spPr/>
        <p:txBody>
          <a:bodyPr/>
          <a:lstStyle/>
          <a:p>
            <a:r>
              <a:rPr lang="en-US" dirty="0" smtClean="0"/>
              <a:t>Top-level addon in main client window</a:t>
            </a:r>
          </a:p>
          <a:p>
            <a:r>
              <a:rPr lang="en-US" dirty="0" smtClean="0"/>
              <a:t>Manage your GIST table data</a:t>
            </a:r>
          </a:p>
          <a:p>
            <a:pPr lvl="1"/>
            <a:r>
              <a:rPr lang="en-US" dirty="0" smtClean="0"/>
              <a:t>Budget: manage your funding allocations</a:t>
            </a:r>
          </a:p>
          <a:p>
            <a:pPr lvl="2"/>
            <a:r>
              <a:rPr lang="en-US" dirty="0" smtClean="0"/>
              <a:t>User-specific funds</a:t>
            </a:r>
          </a:p>
          <a:p>
            <a:pPr lvl="2"/>
            <a:r>
              <a:rPr lang="en-US" dirty="0" smtClean="0"/>
              <a:t>Department-specific funds</a:t>
            </a:r>
          </a:p>
          <a:p>
            <a:pPr lvl="1"/>
            <a:r>
              <a:rPr lang="en-US" dirty="0" smtClean="0"/>
              <a:t>Vendors: manage vendor details in one place</a:t>
            </a:r>
          </a:p>
          <a:p>
            <a:pPr lvl="1"/>
            <a:r>
              <a:rPr lang="en-US" dirty="0" smtClean="0"/>
              <a:t>Conspectus: identify areas of collection growth</a:t>
            </a:r>
          </a:p>
          <a:p>
            <a:pPr lvl="2"/>
            <a:r>
              <a:rPr lang="en-US" dirty="0" smtClean="0"/>
              <a:t>Weight subject areas to inform purchasing decisions</a:t>
            </a:r>
          </a:p>
          <a:p>
            <a:pPr lvl="2"/>
            <a:r>
              <a:rPr lang="en-US" dirty="0" smtClean="0"/>
              <a:t>Specify favored publishers</a:t>
            </a:r>
          </a:p>
        </p:txBody>
      </p:sp>
    </p:spTree>
    <p:extLst>
      <p:ext uri="{BB962C8B-B14F-4D97-AF65-F5344CB8AC3E}">
        <p14:creationId xmlns:p14="http://schemas.microsoft.com/office/powerpoint/2010/main" val="3940700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cq Mgr Budget T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417275"/>
          </a:xfrm>
          <a:prstGeom prst="rect">
            <a:avLst/>
          </a:prstGeom>
        </p:spPr>
      </p:pic>
      <p:grpSp>
        <p:nvGrpSpPr>
          <p:cNvPr id="2" name="Group 6"/>
          <p:cNvGrpSpPr/>
          <p:nvPr/>
        </p:nvGrpSpPr>
        <p:grpSpPr>
          <a:xfrm>
            <a:off x="1219200" y="3505200"/>
            <a:ext cx="5486400" cy="3124200"/>
            <a:chOff x="1219200" y="3124200"/>
            <a:chExt cx="5486400" cy="3124200"/>
          </a:xfrm>
        </p:grpSpPr>
        <p:sp>
          <p:nvSpPr>
            <p:cNvPr id="5" name="Up Arrow 4"/>
            <p:cNvSpPr/>
            <p:nvPr/>
          </p:nvSpPr>
          <p:spPr>
            <a:xfrm>
              <a:off x="1219200" y="3124200"/>
              <a:ext cx="5486400" cy="3124200"/>
            </a:xfrm>
            <a:prstGeom prst="upArrow">
              <a:avLst>
                <a:gd name="adj1" fmla="val 50000"/>
                <a:gd name="adj2"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5600" y="3780472"/>
              <a:ext cx="2514600" cy="2031325"/>
            </a:xfrm>
            <a:prstGeom prst="rect">
              <a:avLst/>
            </a:prstGeom>
            <a:noFill/>
            <a:ln w="44450">
              <a:noFill/>
            </a:ln>
          </p:spPr>
          <p:txBody>
            <a:bodyPr wrap="square" rtlCol="0">
              <a:spAutoFit/>
            </a:bodyPr>
            <a:lstStyle/>
            <a:p>
              <a:r>
                <a:rPr lang="en-US" b="1" dirty="0" smtClean="0"/>
                <a:t>Budget:</a:t>
              </a:r>
              <a:endParaRPr lang="en-US" dirty="0" smtClean="0"/>
            </a:p>
            <a:p>
              <a:pPr>
                <a:buFont typeface="Arial" pitchFamily="34" charset="0"/>
                <a:buChar char="•"/>
              </a:pPr>
              <a:r>
                <a:rPr lang="en-US" dirty="0" smtClean="0"/>
                <a:t> Fund name</a:t>
              </a:r>
            </a:p>
            <a:p>
              <a:pPr>
                <a:buFont typeface="Arial" pitchFamily="34" charset="0"/>
                <a:buChar char="•"/>
              </a:pPr>
              <a:r>
                <a:rPr lang="en-US" dirty="0" smtClean="0"/>
                <a:t> Username(s)</a:t>
              </a:r>
            </a:p>
            <a:p>
              <a:pPr>
                <a:buFont typeface="Arial" pitchFamily="34" charset="0"/>
                <a:buChar char="•"/>
              </a:pPr>
              <a:r>
                <a:rPr lang="en-US" dirty="0" smtClean="0"/>
                <a:t> Actual balance</a:t>
              </a:r>
            </a:p>
            <a:p>
              <a:pPr>
                <a:buFont typeface="Arial" pitchFamily="34" charset="0"/>
                <a:buChar char="•"/>
              </a:pPr>
              <a:r>
                <a:rPr lang="en-US" dirty="0" smtClean="0"/>
                <a:t> Encumbrances</a:t>
              </a:r>
            </a:p>
            <a:p>
              <a:pPr>
                <a:buFont typeface="Arial" pitchFamily="34" charset="0"/>
                <a:buChar char="•"/>
              </a:pPr>
              <a:r>
                <a:rPr lang="en-US" dirty="0" smtClean="0"/>
                <a:t> Current year info</a:t>
              </a:r>
            </a:p>
            <a:p>
              <a:pPr>
                <a:buFont typeface="Arial" pitchFamily="34" charset="0"/>
                <a:buChar char="•"/>
              </a:pPr>
              <a:r>
                <a:rPr lang="en-US" dirty="0" smtClean="0"/>
                <a:t> Associated funds info</a:t>
              </a:r>
              <a:endParaRPr lang="en-US" dirty="0"/>
            </a:p>
          </p:txBody>
        </p:sp>
      </p:grpSp>
      <p:sp>
        <p:nvSpPr>
          <p:cNvPr id="3" name="Rounded Rectangle 2"/>
          <p:cNvSpPr/>
          <p:nvPr/>
        </p:nvSpPr>
        <p:spPr>
          <a:xfrm>
            <a:off x="1066800" y="2625363"/>
            <a:ext cx="381000" cy="1178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989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cq Mgr Vendor Ta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424789"/>
          </a:xfrm>
          <a:prstGeom prst="rect">
            <a:avLst/>
          </a:prstGeom>
        </p:spPr>
      </p:pic>
      <p:sp>
        <p:nvSpPr>
          <p:cNvPr id="5" name="Up Arrow 4"/>
          <p:cNvSpPr/>
          <p:nvPr/>
        </p:nvSpPr>
        <p:spPr>
          <a:xfrm>
            <a:off x="1066800" y="3886200"/>
            <a:ext cx="5715000" cy="2819400"/>
          </a:xfrm>
          <a:prstGeom prst="upArrow">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43200" y="4572000"/>
            <a:ext cx="2590800" cy="2031325"/>
          </a:xfrm>
          <a:prstGeom prst="rect">
            <a:avLst/>
          </a:prstGeom>
          <a:noFill/>
          <a:ln w="44450">
            <a:noFill/>
          </a:ln>
        </p:spPr>
        <p:txBody>
          <a:bodyPr wrap="square" rtlCol="0">
            <a:spAutoFit/>
          </a:bodyPr>
          <a:lstStyle/>
          <a:p>
            <a:r>
              <a:rPr lang="en-US" b="1" dirty="0" smtClean="0"/>
              <a:t>Vendor:</a:t>
            </a:r>
            <a:endParaRPr lang="en-US" dirty="0" smtClean="0"/>
          </a:p>
          <a:p>
            <a:pPr>
              <a:buFont typeface="Arial" pitchFamily="34" charset="0"/>
              <a:buChar char="•"/>
            </a:pPr>
            <a:r>
              <a:rPr lang="en-US" dirty="0" smtClean="0"/>
              <a:t> Contact information</a:t>
            </a:r>
          </a:p>
          <a:p>
            <a:pPr>
              <a:buFont typeface="Arial" pitchFamily="34" charset="0"/>
              <a:buChar char="•"/>
            </a:pPr>
            <a:r>
              <a:rPr lang="en-US" dirty="0" smtClean="0"/>
              <a:t> API keys</a:t>
            </a:r>
          </a:p>
          <a:p>
            <a:pPr>
              <a:buFont typeface="Arial" pitchFamily="34" charset="0"/>
              <a:buChar char="•"/>
            </a:pPr>
            <a:r>
              <a:rPr lang="en-US" dirty="0" smtClean="0"/>
              <a:t> Store username and passwords</a:t>
            </a:r>
          </a:p>
          <a:p>
            <a:pPr>
              <a:buFont typeface="Arial" pitchFamily="34" charset="0"/>
              <a:buChar char="•"/>
            </a:pPr>
            <a:r>
              <a:rPr lang="en-US" dirty="0" smtClean="0"/>
              <a:t> Billing and purchasing methods</a:t>
            </a:r>
          </a:p>
        </p:txBody>
      </p:sp>
    </p:spTree>
    <p:extLst>
      <p:ext uri="{BB962C8B-B14F-4D97-AF65-F5344CB8AC3E}">
        <p14:creationId xmlns:p14="http://schemas.microsoft.com/office/powerpoint/2010/main" val="2305783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 y="1371600"/>
            <a:ext cx="9148637"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1524000" y="2057400"/>
            <a:ext cx="4800600" cy="4419600"/>
          </a:xfrm>
          <a:prstGeom prst="rightArrow">
            <a:avLst>
              <a:gd name="adj1" fmla="val 50000"/>
              <a:gd name="adj2" fmla="val 34326"/>
            </a:avLst>
          </a:prstGeom>
          <a:solidFill>
            <a:schemeClr val="lt1"/>
          </a:solidFill>
        </p:spPr>
        <p:style>
          <a:lnRef idx="2">
            <a:schemeClr val="accent2"/>
          </a:lnRef>
          <a:fillRef idx="1">
            <a:schemeClr val="lt1"/>
          </a:fillRef>
          <a:effectRef idx="0">
            <a:schemeClr val="accent2"/>
          </a:effectRef>
          <a:fontRef idx="minor">
            <a:schemeClr val="dk1"/>
          </a:fontRef>
        </p:style>
        <p:txBody>
          <a:bodyPr rtlCol="0" anchor="ctr"/>
          <a:lstStyle/>
          <a:p>
            <a:r>
              <a:rPr lang="en-US" b="1" dirty="0"/>
              <a:t>Request pulls in from GIST Tables…</a:t>
            </a:r>
          </a:p>
          <a:p>
            <a:pPr lvl="1"/>
            <a:r>
              <a:rPr lang="en-US" dirty="0"/>
              <a:t>Fund information</a:t>
            </a:r>
          </a:p>
          <a:p>
            <a:pPr lvl="1"/>
            <a:r>
              <a:rPr lang="en-US" dirty="0"/>
              <a:t>   - actual balance</a:t>
            </a:r>
          </a:p>
          <a:p>
            <a:pPr lvl="1"/>
            <a:r>
              <a:rPr lang="en-US" dirty="0"/>
              <a:t>   - expenditure amount</a:t>
            </a:r>
          </a:p>
          <a:p>
            <a:pPr lvl="1"/>
            <a:r>
              <a:rPr lang="en-US" dirty="0"/>
              <a:t>   - remaining balance</a:t>
            </a:r>
          </a:p>
          <a:p>
            <a:pPr lvl="1"/>
            <a:r>
              <a:rPr lang="en-US" dirty="0" smtClean="0"/>
              <a:t>Other </a:t>
            </a:r>
            <a:r>
              <a:rPr lang="en-US" dirty="0"/>
              <a:t>funds available </a:t>
            </a:r>
          </a:p>
          <a:p>
            <a:pPr lvl="1"/>
            <a:r>
              <a:rPr lang="en-US" dirty="0" smtClean="0"/>
              <a:t>Conspectus </a:t>
            </a:r>
            <a:r>
              <a:rPr lang="en-US" dirty="0"/>
              <a:t>weight</a:t>
            </a:r>
          </a:p>
          <a:p>
            <a:pPr lvl="1"/>
            <a:r>
              <a:rPr lang="en-US" dirty="0"/>
              <a:t>   - brings in call number</a:t>
            </a:r>
          </a:p>
        </p:txBody>
      </p:sp>
      <p:sp>
        <p:nvSpPr>
          <p:cNvPr id="7" name="TextBox 6"/>
          <p:cNvSpPr txBox="1"/>
          <p:nvPr/>
        </p:nvSpPr>
        <p:spPr>
          <a:xfrm>
            <a:off x="152400" y="76200"/>
            <a:ext cx="8839200" cy="800219"/>
          </a:xfrm>
          <a:prstGeom prst="rect">
            <a:avLst/>
          </a:prstGeom>
          <a:noFill/>
        </p:spPr>
        <p:txBody>
          <a:bodyPr wrap="square" rtlCol="0">
            <a:spAutoFit/>
          </a:bodyPr>
          <a:lstStyle/>
          <a:p>
            <a:pPr algn="ctr"/>
            <a:r>
              <a:rPr lang="en-US" sz="2400" dirty="0" smtClean="0"/>
              <a:t>GIST Acquisitions Manager</a:t>
            </a:r>
          </a:p>
          <a:p>
            <a:pPr algn="ctr"/>
            <a:r>
              <a:rPr lang="en-US" sz="2200" dirty="0" smtClean="0"/>
              <a:t>Budget &amp; Funds all appear in context to request; status, username, etc.</a:t>
            </a:r>
            <a:endParaRPr lang="en-US" sz="2200" dirty="0"/>
          </a:p>
        </p:txBody>
      </p:sp>
    </p:spTree>
    <p:extLst>
      <p:ext uri="{BB962C8B-B14F-4D97-AF65-F5344CB8AC3E}">
        <p14:creationId xmlns:p14="http://schemas.microsoft.com/office/powerpoint/2010/main" val="10065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tif"/>
          <p:cNvPicPr>
            <a:picLocks noChangeAspect="1"/>
          </p:cNvPicPr>
          <p:nvPr/>
        </p:nvPicPr>
        <p:blipFill>
          <a:blip r:embed="rId3" cstate="print"/>
          <a:stretch>
            <a:fillRect/>
          </a:stretch>
        </p:blipFill>
        <p:spPr>
          <a:xfrm>
            <a:off x="533400" y="823872"/>
            <a:ext cx="8305800" cy="6034128"/>
          </a:xfrm>
          <a:prstGeom prst="rect">
            <a:avLst/>
          </a:prstGeom>
        </p:spPr>
      </p:pic>
      <p:sp>
        <p:nvSpPr>
          <p:cNvPr id="8" name="Rectangular Callout 7"/>
          <p:cNvSpPr/>
          <p:nvPr/>
        </p:nvSpPr>
        <p:spPr>
          <a:xfrm>
            <a:off x="5562600" y="1676400"/>
            <a:ext cx="3581400" cy="838200"/>
          </a:xfrm>
          <a:prstGeom prst="wedgeRectCallout">
            <a:avLst>
              <a:gd name="adj1" fmla="val -81960"/>
              <a:gd name="adj2" fmla="val 34718"/>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User Feedback</a:t>
            </a:r>
          </a:p>
          <a:p>
            <a:pPr marL="285750" indent="-285750">
              <a:buFont typeface="Arial"/>
              <a:buChar char="•"/>
            </a:pPr>
            <a:r>
              <a:rPr lang="en-US" dirty="0" smtClean="0"/>
              <a:t>User data from GIST Web pages</a:t>
            </a:r>
          </a:p>
        </p:txBody>
      </p:sp>
      <p:sp>
        <p:nvSpPr>
          <p:cNvPr id="9" name="Rectangular Callout 8"/>
          <p:cNvSpPr/>
          <p:nvPr/>
        </p:nvSpPr>
        <p:spPr>
          <a:xfrm>
            <a:off x="5562600" y="2667000"/>
            <a:ext cx="3581400" cy="1676400"/>
          </a:xfrm>
          <a:prstGeom prst="wedgeRectCallout">
            <a:avLst>
              <a:gd name="adj1" fmla="val -82257"/>
              <a:gd name="adj2" fmla="val 22033"/>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Vendor Information</a:t>
            </a:r>
          </a:p>
          <a:p>
            <a:pPr marL="285750" indent="-285750">
              <a:buFont typeface="Arial"/>
              <a:buChar char="•"/>
            </a:pPr>
            <a:r>
              <a:rPr lang="en-US" dirty="0" smtClean="0"/>
              <a:t>Data from the </a:t>
            </a:r>
            <a:r>
              <a:rPr lang="en-US" dirty="0" err="1" smtClean="0"/>
              <a:t>GISTVendor</a:t>
            </a:r>
            <a:r>
              <a:rPr lang="en-US" dirty="0" smtClean="0"/>
              <a:t> Table</a:t>
            </a:r>
          </a:p>
          <a:p>
            <a:pPr marL="285750" indent="-285750">
              <a:buFont typeface="Arial"/>
              <a:buChar char="•"/>
            </a:pPr>
            <a:r>
              <a:rPr lang="en-US" dirty="0" smtClean="0"/>
              <a:t>Allows quick access to vendor data for contact and billing</a:t>
            </a:r>
          </a:p>
          <a:p>
            <a:pPr marL="285750" indent="-285750">
              <a:buFont typeface="Arial"/>
              <a:buChar char="•"/>
            </a:pPr>
            <a:endParaRPr lang="en-US" dirty="0" smtClean="0"/>
          </a:p>
        </p:txBody>
      </p:sp>
      <p:sp>
        <p:nvSpPr>
          <p:cNvPr id="5" name="Rectangular Callout 4"/>
          <p:cNvSpPr/>
          <p:nvPr/>
        </p:nvSpPr>
        <p:spPr>
          <a:xfrm>
            <a:off x="4419600" y="1676400"/>
            <a:ext cx="3429000" cy="1295400"/>
          </a:xfrm>
          <a:prstGeom prst="wedgeRectCallout">
            <a:avLst>
              <a:gd name="adj1" fmla="val -84963"/>
              <a:gd name="adj2" fmla="val 40375"/>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Availability</a:t>
            </a:r>
          </a:p>
          <a:p>
            <a:pPr marL="285750" indent="-285750">
              <a:buFont typeface="Arial"/>
              <a:buChar char="•"/>
            </a:pPr>
            <a:r>
              <a:rPr lang="en-US" dirty="0" smtClean="0"/>
              <a:t>Locally held?</a:t>
            </a:r>
          </a:p>
          <a:p>
            <a:pPr marL="285750" indent="-285750">
              <a:buFont typeface="Arial"/>
              <a:buChar char="•"/>
            </a:pPr>
            <a:r>
              <a:rPr lang="en-US" dirty="0" smtClean="0"/>
              <a:t>Full text?</a:t>
            </a:r>
          </a:p>
          <a:p>
            <a:pPr marL="285750" indent="-285750">
              <a:buFont typeface="Arial"/>
              <a:buChar char="•"/>
            </a:pPr>
            <a:r>
              <a:rPr lang="en-US" dirty="0" smtClean="0"/>
              <a:t>Consortial holdings</a:t>
            </a:r>
          </a:p>
        </p:txBody>
      </p:sp>
      <p:sp>
        <p:nvSpPr>
          <p:cNvPr id="6" name="Rectangular Callout 5"/>
          <p:cNvSpPr/>
          <p:nvPr/>
        </p:nvSpPr>
        <p:spPr>
          <a:xfrm>
            <a:off x="4419600" y="0"/>
            <a:ext cx="3429000" cy="1676400"/>
          </a:xfrm>
          <a:prstGeom prst="wedgeRectCallout">
            <a:avLst>
              <a:gd name="adj1" fmla="val -81650"/>
              <a:gd name="adj2" fmla="val 48671"/>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Item Information</a:t>
            </a:r>
          </a:p>
          <a:p>
            <a:pPr marL="285750" indent="-285750">
              <a:buFont typeface="Arial"/>
              <a:buChar char="•"/>
            </a:pPr>
            <a:r>
              <a:rPr lang="en-US" dirty="0" smtClean="0"/>
              <a:t>Standard request details from Detail Tab</a:t>
            </a:r>
          </a:p>
          <a:p>
            <a:pPr marL="285750" indent="-285750">
              <a:buFont typeface="Arial"/>
              <a:buChar char="•"/>
            </a:pPr>
            <a:r>
              <a:rPr lang="en-US" dirty="0" smtClean="0"/>
              <a:t>Call number filled in from GIST Web API</a:t>
            </a:r>
          </a:p>
        </p:txBody>
      </p:sp>
      <p:sp>
        <p:nvSpPr>
          <p:cNvPr id="7" name="Rectangular Callout 6"/>
          <p:cNvSpPr/>
          <p:nvPr/>
        </p:nvSpPr>
        <p:spPr>
          <a:xfrm>
            <a:off x="4419600" y="2971800"/>
            <a:ext cx="3429000" cy="1219200"/>
          </a:xfrm>
          <a:prstGeom prst="wedgeRectCallout">
            <a:avLst>
              <a:gd name="adj1" fmla="val -84963"/>
              <a:gd name="adj2" fmla="val 40375"/>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Conspectus</a:t>
            </a:r>
          </a:p>
          <a:p>
            <a:pPr marL="285750" indent="-285750">
              <a:buFont typeface="Arial"/>
              <a:buChar char="•"/>
            </a:pPr>
            <a:r>
              <a:rPr lang="en-US" dirty="0" smtClean="0"/>
              <a:t>Collection building data</a:t>
            </a:r>
          </a:p>
          <a:p>
            <a:pPr marL="285750" indent="-285750">
              <a:buFont typeface="Arial"/>
              <a:buChar char="•"/>
            </a:pPr>
            <a:r>
              <a:rPr lang="en-US" dirty="0" smtClean="0"/>
              <a:t>Weighting included </a:t>
            </a:r>
            <a:r>
              <a:rPr lang="en-US" dirty="0" err="1" smtClean="0"/>
              <a:t>consortial</a:t>
            </a:r>
            <a:r>
              <a:rPr lang="en-US" dirty="0" smtClean="0"/>
              <a:t> holdings calculations</a:t>
            </a:r>
          </a:p>
        </p:txBody>
      </p:sp>
      <p:sp>
        <p:nvSpPr>
          <p:cNvPr id="10" name="Rectangular Callout 9"/>
          <p:cNvSpPr/>
          <p:nvPr/>
        </p:nvSpPr>
        <p:spPr>
          <a:xfrm>
            <a:off x="2286000" y="685800"/>
            <a:ext cx="3429000" cy="1676400"/>
          </a:xfrm>
          <a:prstGeom prst="wedgeRectCallout">
            <a:avLst>
              <a:gd name="adj1" fmla="val 85172"/>
              <a:gd name="adj2" fmla="val -3972"/>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Pricing Information</a:t>
            </a:r>
          </a:p>
          <a:p>
            <a:pPr marL="285750" indent="-285750">
              <a:buFont typeface="Arial"/>
              <a:buChar char="•"/>
            </a:pPr>
            <a:r>
              <a:rPr lang="en-US" dirty="0" smtClean="0"/>
              <a:t>Default values from Amazon and Better World Books</a:t>
            </a:r>
          </a:p>
          <a:p>
            <a:pPr marL="285750" indent="-285750">
              <a:buFont typeface="Arial"/>
              <a:buChar char="•"/>
            </a:pPr>
            <a:r>
              <a:rPr lang="en-US" dirty="0" smtClean="0"/>
              <a:t>Has place for actual purchase price</a:t>
            </a:r>
          </a:p>
        </p:txBody>
      </p:sp>
      <p:sp>
        <p:nvSpPr>
          <p:cNvPr id="11" name="Rectangular Callout 10"/>
          <p:cNvSpPr/>
          <p:nvPr/>
        </p:nvSpPr>
        <p:spPr>
          <a:xfrm>
            <a:off x="2438400" y="2514600"/>
            <a:ext cx="3429000" cy="2362200"/>
          </a:xfrm>
          <a:prstGeom prst="wedgeRectCallout">
            <a:avLst>
              <a:gd name="adj1" fmla="val 86722"/>
              <a:gd name="adj2" fmla="val -48369"/>
            </a:avLst>
          </a:prstGeom>
        </p:spPr>
        <p:style>
          <a:lnRef idx="2">
            <a:schemeClr val="accent2"/>
          </a:lnRef>
          <a:fillRef idx="1">
            <a:schemeClr val="lt1"/>
          </a:fillRef>
          <a:effectRef idx="0">
            <a:schemeClr val="accent2"/>
          </a:effectRef>
          <a:fontRef idx="minor">
            <a:schemeClr val="dk1"/>
          </a:fontRef>
        </p:style>
        <p:txBody>
          <a:bodyPr rtlCol="0" anchor="t"/>
          <a:lstStyle/>
          <a:p>
            <a:r>
              <a:rPr lang="en-US" b="1" u="sng" dirty="0" smtClean="0"/>
              <a:t>Budget</a:t>
            </a:r>
          </a:p>
          <a:p>
            <a:pPr marL="285750" indent="-285750">
              <a:buFont typeface="Arial"/>
              <a:buChar char="•"/>
            </a:pPr>
            <a:r>
              <a:rPr lang="en-US" dirty="0" smtClean="0"/>
              <a:t>Fund loaded based on Status and Department of user</a:t>
            </a:r>
          </a:p>
          <a:p>
            <a:pPr marL="285750" indent="-285750">
              <a:buFont typeface="Arial"/>
              <a:buChar char="•"/>
            </a:pPr>
            <a:r>
              <a:rPr lang="en-US" dirty="0" smtClean="0"/>
              <a:t>Secondary library fund also available</a:t>
            </a:r>
          </a:p>
          <a:p>
            <a:pPr marL="285750" indent="-285750">
              <a:buFont typeface="Arial"/>
              <a:buChar char="•"/>
            </a:pPr>
            <a:r>
              <a:rPr lang="en-US" dirty="0" smtClean="0"/>
              <a:t>Updates Commitments and Expenditures</a:t>
            </a:r>
          </a:p>
          <a:p>
            <a:pPr marL="285750" indent="-285750">
              <a:buFont typeface="Arial"/>
              <a:buChar char="•"/>
            </a:pPr>
            <a:r>
              <a:rPr lang="en-US" dirty="0" smtClean="0"/>
              <a:t>Displays money left in account</a:t>
            </a:r>
          </a:p>
        </p:txBody>
      </p:sp>
    </p:spTree>
    <p:extLst>
      <p:ext uri="{BB962C8B-B14F-4D97-AF65-F5344CB8AC3E}">
        <p14:creationId xmlns:p14="http://schemas.microsoft.com/office/powerpoint/2010/main" val="6221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00"/>
                                        <p:tgtEl>
                                          <p:spTgt spid="9"/>
                                        </p:tgtEl>
                                      </p:cBhvr>
                                    </p:animEffect>
                                    <p:set>
                                      <p:cBhvr>
                                        <p:cTn id="44" dur="1" fill="hold">
                                          <p:stCondLst>
                                            <p:cond delay="999"/>
                                          </p:stCondLst>
                                        </p:cTn>
                                        <p:tgtEl>
                                          <p:spTgt spid="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5" grpId="0" animBg="1"/>
      <p:bldP spid="5" grpId="1" animBg="1"/>
      <p:bldP spid="6" grpId="0" animBg="1"/>
      <p:bldP spid="6" grpId="1" animBg="1"/>
      <p:bldP spid="7" grpId="0" animBg="1"/>
      <p:bldP spid="7" grpId="1" animBg="1"/>
      <p:bldP spid="10" grpId="0" animBg="1"/>
      <p:bldP spid="10"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1"/>
            <a:ext cx="7772400" cy="609600"/>
          </a:xfrm>
        </p:spPr>
        <p:txBody>
          <a:bodyPr>
            <a:normAutofit/>
          </a:bodyPr>
          <a:lstStyle/>
          <a:p>
            <a:r>
              <a:rPr lang="en-US" sz="2800" dirty="0" smtClean="0"/>
              <a:t>GIST Overview</a:t>
            </a:r>
            <a:endParaRPr lang="en-US" sz="2800" b="1" dirty="0"/>
          </a:p>
        </p:txBody>
      </p:sp>
      <p:pic>
        <p:nvPicPr>
          <p:cNvPr id="4" name="Picture 3"/>
          <p:cNvPicPr/>
          <p:nvPr/>
        </p:nvPicPr>
        <p:blipFill>
          <a:blip r:embed="rId3" cstate="print"/>
          <a:stretch>
            <a:fillRect/>
          </a:stretch>
        </p:blipFill>
        <p:spPr>
          <a:xfrm>
            <a:off x="0" y="1143000"/>
            <a:ext cx="9144000" cy="43434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 y="1981200"/>
            <a:ext cx="5860473" cy="2522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807" y="1981200"/>
            <a:ext cx="5678593" cy="2522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8565" y="1981200"/>
            <a:ext cx="565003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1981201"/>
            <a:ext cx="5709478" cy="2562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838200"/>
            <a:ext cx="73103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8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par>
                          <p:cTn id="13" fill="hold">
                            <p:stCondLst>
                              <p:cond delay="0"/>
                            </p:stCondLst>
                            <p:childTnLst>
                              <p:par>
                                <p:cTn id="14" presetID="42" presetClass="entr" presetSubtype="0"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1000"/>
                                        <p:tgtEl>
                                          <p:spTgt spid="5122"/>
                                        </p:tgtEl>
                                      </p:cBhvr>
                                    </p:animEffect>
                                    <p:anim calcmode="lin" valueType="num">
                                      <p:cBhvr>
                                        <p:cTn id="17" dur="1000" fill="hold"/>
                                        <p:tgtEl>
                                          <p:spTgt spid="5122"/>
                                        </p:tgtEl>
                                        <p:attrNameLst>
                                          <p:attrName>ppt_x</p:attrName>
                                        </p:attrNameLst>
                                      </p:cBhvr>
                                      <p:tavLst>
                                        <p:tav tm="0">
                                          <p:val>
                                            <p:strVal val="#ppt_x"/>
                                          </p:val>
                                        </p:tav>
                                        <p:tav tm="100000">
                                          <p:val>
                                            <p:strVal val="#ppt_x"/>
                                          </p:val>
                                        </p:tav>
                                      </p:tavLst>
                                    </p:anim>
                                    <p:anim calcmode="lin" valueType="num">
                                      <p:cBhvr>
                                        <p:cTn id="1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hidden"/>
                                      </p:to>
                                    </p:set>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fade">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123"/>
                                        </p:tgtEl>
                                        <p:attrNameLst>
                                          <p:attrName>style.visibility</p:attrName>
                                        </p:attrNameLst>
                                      </p:cBhvr>
                                      <p:to>
                                        <p:strVal val="hidden"/>
                                      </p:to>
                                    </p:set>
                                  </p:childTnLst>
                                </p:cTn>
                              </p:par>
                            </p:childTnLst>
                          </p:cTn>
                        </p:par>
                        <p:par>
                          <p:cTn id="33" fill="hold">
                            <p:stCondLst>
                              <p:cond delay="0"/>
                            </p:stCondLst>
                            <p:childTnLst>
                              <p:par>
                                <p:cTn id="34" presetID="42" presetClass="entr" presetSubtype="0" fill="hold" nodeType="afterEffect">
                                  <p:stCondLst>
                                    <p:cond delay="0"/>
                                  </p:stCondLst>
                                  <p:childTnLst>
                                    <p:set>
                                      <p:cBhvr>
                                        <p:cTn id="35" dur="1" fill="hold">
                                          <p:stCondLst>
                                            <p:cond delay="0"/>
                                          </p:stCondLst>
                                        </p:cTn>
                                        <p:tgtEl>
                                          <p:spTgt spid="5125"/>
                                        </p:tgtEl>
                                        <p:attrNameLst>
                                          <p:attrName>style.visibility</p:attrName>
                                        </p:attrNameLst>
                                      </p:cBhvr>
                                      <p:to>
                                        <p:strVal val="visible"/>
                                      </p:to>
                                    </p:set>
                                    <p:animEffect transition="in" filter="fade">
                                      <p:cBhvr>
                                        <p:cTn id="36" dur="1000"/>
                                        <p:tgtEl>
                                          <p:spTgt spid="5125"/>
                                        </p:tgtEl>
                                      </p:cBhvr>
                                    </p:animEffect>
                                    <p:anim calcmode="lin" valueType="num">
                                      <p:cBhvr>
                                        <p:cTn id="37" dur="1000" fill="hold"/>
                                        <p:tgtEl>
                                          <p:spTgt spid="5125"/>
                                        </p:tgtEl>
                                        <p:attrNameLst>
                                          <p:attrName>ppt_x</p:attrName>
                                        </p:attrNameLst>
                                      </p:cBhvr>
                                      <p:tavLst>
                                        <p:tav tm="0">
                                          <p:val>
                                            <p:strVal val="#ppt_x"/>
                                          </p:val>
                                        </p:tav>
                                        <p:tav tm="100000">
                                          <p:val>
                                            <p:strVal val="#ppt_x"/>
                                          </p:val>
                                        </p:tav>
                                      </p:tavLst>
                                    </p:anim>
                                    <p:anim calcmode="lin" valueType="num">
                                      <p:cBhvr>
                                        <p:cTn id="38"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125"/>
                                        </p:tgtEl>
                                        <p:attrNameLst>
                                          <p:attrName>style.visibility</p:attrName>
                                        </p:attrNameLst>
                                      </p:cBhvr>
                                      <p:to>
                                        <p:strVal val="hidden"/>
                                      </p:to>
                                    </p:set>
                                  </p:childTnLst>
                                </p:cTn>
                              </p:par>
                            </p:childTnLst>
                          </p:cTn>
                        </p:par>
                        <p:par>
                          <p:cTn id="43" fill="hold">
                            <p:stCondLst>
                              <p:cond delay="0"/>
                            </p:stCondLst>
                            <p:childTnLst>
                              <p:par>
                                <p:cTn id="44" presetID="42" presetClass="entr" presetSubtype="0" fill="hold" nodeType="afterEffect">
                                  <p:stCondLst>
                                    <p:cond delay="0"/>
                                  </p:stCondLst>
                                  <p:childTnLst>
                                    <p:set>
                                      <p:cBhvr>
                                        <p:cTn id="45" dur="1" fill="hold">
                                          <p:stCondLst>
                                            <p:cond delay="0"/>
                                          </p:stCondLst>
                                        </p:cTn>
                                        <p:tgtEl>
                                          <p:spTgt spid="5126"/>
                                        </p:tgtEl>
                                        <p:attrNameLst>
                                          <p:attrName>style.visibility</p:attrName>
                                        </p:attrNameLst>
                                      </p:cBhvr>
                                      <p:to>
                                        <p:strVal val="visible"/>
                                      </p:to>
                                    </p:set>
                                    <p:animEffect transition="in" filter="fade">
                                      <p:cBhvr>
                                        <p:cTn id="46" dur="1000"/>
                                        <p:tgtEl>
                                          <p:spTgt spid="5126"/>
                                        </p:tgtEl>
                                      </p:cBhvr>
                                    </p:animEffect>
                                    <p:anim calcmode="lin" valueType="num">
                                      <p:cBhvr>
                                        <p:cTn id="47" dur="1000" fill="hold"/>
                                        <p:tgtEl>
                                          <p:spTgt spid="5126"/>
                                        </p:tgtEl>
                                        <p:attrNameLst>
                                          <p:attrName>ppt_x</p:attrName>
                                        </p:attrNameLst>
                                      </p:cBhvr>
                                      <p:tavLst>
                                        <p:tav tm="0">
                                          <p:val>
                                            <p:strVal val="#ppt_x"/>
                                          </p:val>
                                        </p:tav>
                                        <p:tav tm="100000">
                                          <p:val>
                                            <p:strVal val="#ppt_x"/>
                                          </p:val>
                                        </p:tav>
                                      </p:tavLst>
                                    </p:anim>
                                    <p:anim calcmode="lin" valueType="num">
                                      <p:cBhvr>
                                        <p:cTn id="48"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7772400" cy="609600"/>
          </a:xfrm>
        </p:spPr>
        <p:txBody>
          <a:bodyPr>
            <a:normAutofit/>
          </a:bodyPr>
          <a:lstStyle/>
          <a:p>
            <a:r>
              <a:rPr lang="en-US" sz="2800" dirty="0" smtClean="0"/>
              <a:t>GIST Acquisitions Manager: </a:t>
            </a:r>
            <a:r>
              <a:rPr lang="en-US" sz="2800" b="1" dirty="0" smtClean="0"/>
              <a:t>Conspectus</a:t>
            </a:r>
            <a:endParaRPr lang="en-US" sz="2800" b="1" dirty="0"/>
          </a:p>
        </p:txBody>
      </p:sp>
      <p:pic>
        <p:nvPicPr>
          <p:cNvPr id="307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55" y="467951"/>
            <a:ext cx="5959731" cy="35243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352800"/>
            <a:ext cx="6172200" cy="3525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280" t="22825" r="21439" b="71941"/>
          <a:stretch/>
        </p:blipFill>
        <p:spPr bwMode="auto">
          <a:xfrm>
            <a:off x="2286000" y="2819400"/>
            <a:ext cx="6631458" cy="504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343400" y="3352800"/>
            <a:ext cx="914400"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5867400" y="3612311"/>
            <a:ext cx="1937691" cy="381000"/>
          </a:xfrm>
          <a:prstGeom prst="roundRect">
            <a:avLst/>
          </a:prstGeom>
          <a:solidFill>
            <a:srgbClr val="FFC000"/>
          </a:solidFill>
          <a:ln>
            <a:noFill/>
          </a:ln>
          <a:effectLst>
            <a:outerShdw blurRad="50800" dist="50800" dir="3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Purchase Addon</a:t>
            </a:r>
            <a:endParaRPr lang="en-US" dirty="0">
              <a:solidFill>
                <a:schemeClr val="tx1"/>
              </a:solidFill>
            </a:endParaRPr>
          </a:p>
        </p:txBody>
      </p:sp>
      <p:cxnSp>
        <p:nvCxnSpPr>
          <p:cNvPr id="14" name="Straight Connector 13"/>
          <p:cNvCxnSpPr/>
          <p:nvPr/>
        </p:nvCxnSpPr>
        <p:spPr>
          <a:xfrm flipH="1">
            <a:off x="5257800" y="3352800"/>
            <a:ext cx="914400"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3280980" y="609600"/>
            <a:ext cx="2434020" cy="381000"/>
          </a:xfrm>
          <a:prstGeom prst="roundRect">
            <a:avLst/>
          </a:prstGeom>
          <a:solidFill>
            <a:srgbClr val="FFC000"/>
          </a:solidFill>
          <a:ln>
            <a:noFill/>
          </a:ln>
          <a:effectLst>
            <a:outerShdw blurRad="50800" dist="50800" dir="3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Acquisitions Addon</a:t>
            </a:r>
            <a:endParaRPr lang="en-US" dirty="0">
              <a:solidFill>
                <a:schemeClr val="tx1"/>
              </a:solidFill>
            </a:endParaRPr>
          </a:p>
        </p:txBody>
      </p:sp>
      <p:sp>
        <p:nvSpPr>
          <p:cNvPr id="20" name="Rounded Rectangle 19"/>
          <p:cNvSpPr/>
          <p:nvPr/>
        </p:nvSpPr>
        <p:spPr>
          <a:xfrm>
            <a:off x="76200" y="2620505"/>
            <a:ext cx="1303250" cy="137183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Left-Right Arrow 20"/>
          <p:cNvSpPr/>
          <p:nvPr/>
        </p:nvSpPr>
        <p:spPr>
          <a:xfrm rot="636199">
            <a:off x="1456900" y="3268920"/>
            <a:ext cx="3374079" cy="1154911"/>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Purchase recommendation based on your collection building profile</a:t>
            </a:r>
            <a:endParaRPr lang="en-US" sz="1400" dirty="0"/>
          </a:p>
        </p:txBody>
      </p:sp>
      <p:sp>
        <p:nvSpPr>
          <p:cNvPr id="6" name="TextBox 5"/>
          <p:cNvSpPr txBox="1"/>
          <p:nvPr/>
        </p:nvSpPr>
        <p:spPr>
          <a:xfrm>
            <a:off x="6324600" y="609600"/>
            <a:ext cx="2592858" cy="1938992"/>
          </a:xfrm>
          <a:prstGeom prst="rect">
            <a:avLst/>
          </a:prstGeom>
          <a:noFill/>
        </p:spPr>
        <p:txBody>
          <a:bodyPr wrap="square" rtlCol="0">
            <a:spAutoFit/>
          </a:bodyPr>
          <a:lstStyle/>
          <a:p>
            <a:pPr algn="ctr"/>
            <a:r>
              <a:rPr lang="en-US" sz="2400" dirty="0" smtClean="0"/>
              <a:t>Your automated customizable collection building profile for Acquisitions &amp; ILL</a:t>
            </a:r>
            <a:endParaRPr lang="en-US" sz="2400" dirty="0"/>
          </a:p>
        </p:txBody>
      </p:sp>
    </p:spTree>
    <p:extLst>
      <p:ext uri="{BB962C8B-B14F-4D97-AF65-F5344CB8AC3E}">
        <p14:creationId xmlns:p14="http://schemas.microsoft.com/office/powerpoint/2010/main" val="9915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23875"/>
          </a:xfrm>
        </p:spPr>
        <p:txBody>
          <a:bodyPr>
            <a:noAutofit/>
          </a:bodyPr>
          <a:lstStyle/>
          <a:p>
            <a:r>
              <a:rPr lang="en-US" sz="3600" dirty="0" smtClean="0"/>
              <a:t>Conspectus</a:t>
            </a:r>
            <a:endParaRPr lang="en-US" sz="3600" dirty="0"/>
          </a:p>
        </p:txBody>
      </p:sp>
      <p:sp>
        <p:nvSpPr>
          <p:cNvPr id="4" name="Rectangle 3"/>
          <p:cNvSpPr/>
          <p:nvPr/>
        </p:nvSpPr>
        <p:spPr>
          <a:xfrm>
            <a:off x="0" y="609600"/>
            <a:ext cx="9144000" cy="2139047"/>
          </a:xfrm>
          <a:prstGeom prst="rect">
            <a:avLst/>
          </a:prstGeom>
        </p:spPr>
        <p:txBody>
          <a:bodyPr wrap="square">
            <a:spAutoFit/>
          </a:bodyPr>
          <a:lstStyle/>
          <a:p>
            <a:r>
              <a:rPr lang="en-US" b="1" u="sng" dirty="0"/>
              <a:t>Customizing your Conspectus</a:t>
            </a:r>
            <a:endParaRPr lang="en-US" b="1" dirty="0"/>
          </a:p>
          <a:p>
            <a:r>
              <a:rPr lang="en-US" dirty="0"/>
              <a:t>The </a:t>
            </a:r>
            <a:r>
              <a:rPr lang="en-US" u="sng" dirty="0">
                <a:hlinkClick r:id="rId2"/>
              </a:rPr>
              <a:t>OCLC Conspectus</a:t>
            </a:r>
            <a:r>
              <a:rPr lang="en-US" dirty="0"/>
              <a:t> is a subject hierarchy consisting of divisions, categories, and subjects.  The conspectus provides a framework to describe library collections, and is mapped to Dewey Decimal, Library of Congress and National Library of Medicine classification schemes.  The conspectus is structured in hierarchical order, from broad divisions to very specific subjects and each level is increasingly more detailed</a:t>
            </a:r>
            <a:r>
              <a:rPr lang="en-US" dirty="0" smtClean="0"/>
              <a:t>.  </a:t>
            </a:r>
          </a:p>
          <a:p>
            <a:endParaRPr lang="en-US" sz="500" b="1" dirty="0"/>
          </a:p>
          <a:p>
            <a:r>
              <a:rPr lang="en-US" sz="2000" b="1" dirty="0" smtClean="0"/>
              <a:t>GIST makes the Conspectus automatically useful and customizable to your workflow.</a:t>
            </a:r>
            <a:endParaRPr lang="en-US" sz="2000" b="1" dirty="0"/>
          </a:p>
        </p:txBody>
      </p:sp>
      <p:sp>
        <p:nvSpPr>
          <p:cNvPr id="5" name="Rectangle 4"/>
          <p:cNvSpPr/>
          <p:nvPr/>
        </p:nvSpPr>
        <p:spPr>
          <a:xfrm>
            <a:off x="76200" y="2845981"/>
            <a:ext cx="3426199" cy="3554819"/>
          </a:xfrm>
          <a:prstGeom prst="rect">
            <a:avLst/>
          </a:prstGeom>
        </p:spPr>
        <p:txBody>
          <a:bodyPr wrap="square">
            <a:spAutoFit/>
          </a:bodyPr>
          <a:lstStyle/>
          <a:p>
            <a:r>
              <a:rPr lang="en-US" sz="2000" i="1" dirty="0" smtClean="0"/>
              <a:t>Libraries </a:t>
            </a:r>
            <a:r>
              <a:rPr lang="en-US" sz="2000" i="1" dirty="0"/>
              <a:t>may </a:t>
            </a:r>
            <a:r>
              <a:rPr lang="en-US" sz="2000" i="1" dirty="0" smtClean="0"/>
              <a:t>select areas </a:t>
            </a:r>
            <a:r>
              <a:rPr lang="en-US" sz="2000" i="1" dirty="0"/>
              <a:t>of the conspectus </a:t>
            </a:r>
            <a:r>
              <a:rPr lang="en-US" sz="2000" i="1" dirty="0" smtClean="0"/>
              <a:t>to correspond with areas to grow the collection, or subject </a:t>
            </a:r>
            <a:r>
              <a:rPr lang="en-US" sz="2000" i="1" dirty="0"/>
              <a:t>areas that are out of scope.  </a:t>
            </a:r>
            <a:endParaRPr lang="en-US" sz="2000" i="1" dirty="0" smtClean="0"/>
          </a:p>
          <a:p>
            <a:endParaRPr lang="en-US" sz="500" i="1" dirty="0"/>
          </a:p>
          <a:p>
            <a:r>
              <a:rPr lang="en-US" sz="2000" i="1" dirty="0" smtClean="0"/>
              <a:t>Making </a:t>
            </a:r>
            <a:r>
              <a:rPr lang="en-US" sz="2000" i="1" dirty="0"/>
              <a:t>these decisions ahead of time </a:t>
            </a:r>
            <a:r>
              <a:rPr lang="en-US" sz="2000" i="1" dirty="0" smtClean="0"/>
              <a:t>or as you use GIST by customizing </a:t>
            </a:r>
            <a:r>
              <a:rPr lang="en-US" sz="2000" i="1" dirty="0"/>
              <a:t>the conspectus to your collection building profile </a:t>
            </a:r>
            <a:r>
              <a:rPr lang="en-US" sz="2000" i="1" dirty="0" smtClean="0"/>
              <a:t>automates </a:t>
            </a:r>
            <a:r>
              <a:rPr lang="en-US" sz="2000" i="1" dirty="0"/>
              <a:t>much of the evaluation process.</a:t>
            </a: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1804" y="2845981"/>
            <a:ext cx="5682196" cy="3707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4056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1"/>
            <a:ext cx="7772400" cy="609600"/>
          </a:xfrm>
        </p:spPr>
        <p:txBody>
          <a:bodyPr>
            <a:normAutofit/>
          </a:bodyPr>
          <a:lstStyle/>
          <a:p>
            <a:r>
              <a:rPr lang="en-US" sz="2800" dirty="0" smtClean="0"/>
              <a:t>GIST Acquisitions Manager: </a:t>
            </a:r>
            <a:r>
              <a:rPr lang="en-US" sz="2800" b="1" dirty="0" smtClean="0"/>
              <a:t>Conspectus</a:t>
            </a:r>
            <a:endParaRPr lang="en-US" sz="2800" b="1" dirty="0"/>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5" y="762000"/>
            <a:ext cx="914863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645" y="762000"/>
            <a:ext cx="9120355" cy="5562600"/>
          </a:xfrm>
          <a:prstGeom prst="rect">
            <a:avLst/>
          </a:prstGeom>
          <a:solidFill>
            <a:schemeClr val="dk1">
              <a:alpha val="4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507" r="54526"/>
          <a:stretch/>
        </p:blipFill>
        <p:spPr bwMode="auto">
          <a:xfrm>
            <a:off x="46737" y="3361214"/>
            <a:ext cx="5287264" cy="296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36" y="762000"/>
            <a:ext cx="3219802"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36" y="2133600"/>
            <a:ext cx="3659651"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52800" y="782628"/>
            <a:ext cx="5791200" cy="4170372"/>
          </a:xfrm>
          <a:prstGeom prst="rect">
            <a:avLst/>
          </a:prstGeom>
          <a:solidFill>
            <a:schemeClr val="lt1"/>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Factors besides collecting levels Conspectus</a:t>
            </a:r>
          </a:p>
          <a:p>
            <a:pPr marL="342900" indent="-342900">
              <a:buFont typeface="Arial" pitchFamily="34" charset="0"/>
              <a:buChar char="•"/>
            </a:pPr>
            <a:r>
              <a:rPr lang="en-US" dirty="0" smtClean="0"/>
              <a:t>You already have the title. </a:t>
            </a:r>
          </a:p>
          <a:p>
            <a:pPr lvl="1"/>
            <a:r>
              <a:rPr lang="en-US" dirty="0" smtClean="0"/>
              <a:t>Your OCLC symbol(s) and set Uniqueness to indicate willingness to duplicate. </a:t>
            </a:r>
          </a:p>
          <a:p>
            <a:pPr lvl="1"/>
            <a:endParaRPr lang="en-US" sz="700" dirty="0" smtClean="0"/>
          </a:p>
          <a:p>
            <a:pPr marL="342900" indent="-342900">
              <a:buFont typeface="Arial" pitchFamily="34" charset="0"/>
              <a:buChar char="•"/>
            </a:pPr>
            <a:r>
              <a:rPr lang="en-US" dirty="0" smtClean="0"/>
              <a:t>Number of holding libraries in Group 2 &amp; 3 </a:t>
            </a:r>
          </a:p>
          <a:p>
            <a:pPr lvl="1"/>
            <a:r>
              <a:rPr lang="en-US" dirty="0" smtClean="0"/>
              <a:t>You list your libraries in your groups or state.</a:t>
            </a:r>
          </a:p>
          <a:p>
            <a:pPr lvl="1"/>
            <a:endParaRPr lang="en-US" sz="800" dirty="0" smtClean="0"/>
          </a:p>
          <a:p>
            <a:pPr marL="342900" indent="-342900">
              <a:buFont typeface="Arial" pitchFamily="34" charset="0"/>
              <a:buChar char="•"/>
            </a:pPr>
            <a:r>
              <a:rPr lang="en-US" dirty="0" smtClean="0"/>
              <a:t>Publication Dates</a:t>
            </a:r>
            <a:endParaRPr lang="en-US" dirty="0"/>
          </a:p>
          <a:p>
            <a:pPr lvl="1"/>
            <a:r>
              <a:rPr lang="en-US" dirty="0" smtClean="0"/>
              <a:t>You configure desirable publication dates within 1,590+ subjects</a:t>
            </a:r>
          </a:p>
          <a:p>
            <a:pPr lvl="2"/>
            <a:endParaRPr lang="en-US" sz="800" dirty="0"/>
          </a:p>
          <a:p>
            <a:pPr marL="342900" indent="-342900">
              <a:buFont typeface="Arial" pitchFamily="34" charset="0"/>
              <a:buChar char="•"/>
            </a:pPr>
            <a:r>
              <a:rPr lang="en-US" dirty="0" smtClean="0"/>
              <a:t>LC and Dewey Subject Classification</a:t>
            </a:r>
          </a:p>
          <a:p>
            <a:pPr marL="342900" indent="-342900">
              <a:buFont typeface="Arial" pitchFamily="34" charset="0"/>
              <a:buChar char="•"/>
            </a:pPr>
            <a:endParaRPr lang="en-US" sz="800" dirty="0" smtClean="0"/>
          </a:p>
          <a:p>
            <a:r>
              <a:rPr lang="en-US" dirty="0" smtClean="0"/>
              <a:t>Additional Features: </a:t>
            </a:r>
          </a:p>
          <a:p>
            <a:pPr marL="342900" indent="-342900">
              <a:buFont typeface="Arial" pitchFamily="34" charset="0"/>
              <a:buChar char="•"/>
            </a:pPr>
            <a:r>
              <a:rPr lang="en-US" dirty="0" smtClean="0"/>
              <a:t>Subject Reviewer/Selector automatically matched to request.</a:t>
            </a:r>
            <a:endParaRPr lang="en-US" dirty="0"/>
          </a:p>
        </p:txBody>
      </p:sp>
      <p:sp>
        <p:nvSpPr>
          <p:cNvPr id="9" name="TextBox 8"/>
          <p:cNvSpPr txBox="1"/>
          <p:nvPr/>
        </p:nvSpPr>
        <p:spPr>
          <a:xfrm>
            <a:off x="4460813" y="6094041"/>
            <a:ext cx="422154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6</a:t>
            </a:r>
            <a:r>
              <a:rPr lang="en-US" sz="2800" dirty="0" smtClean="0"/>
              <a:t> in workbook.</a:t>
            </a:r>
            <a:endParaRPr lang="en-US" sz="2800" dirty="0"/>
          </a:p>
        </p:txBody>
      </p:sp>
    </p:spTree>
    <p:extLst>
      <p:ext uri="{BB962C8B-B14F-4D97-AF65-F5344CB8AC3E}">
        <p14:creationId xmlns:p14="http://schemas.microsoft.com/office/powerpoint/2010/main" val="35540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3600" dirty="0" smtClean="0"/>
              <a:t>GIST Conspectus Practice I</a:t>
            </a:r>
            <a:endParaRPr lang="en-US" sz="3600"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8" t="2590" b="1036"/>
          <a:stretch/>
        </p:blipFill>
        <p:spPr bwMode="auto">
          <a:xfrm>
            <a:off x="0" y="762000"/>
            <a:ext cx="9144000" cy="531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22460" y="6305112"/>
            <a:ext cx="422154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6</a:t>
            </a:r>
            <a:r>
              <a:rPr lang="en-US" sz="2800" dirty="0" smtClean="0"/>
              <a:t> in workbook.</a:t>
            </a:r>
            <a:endParaRPr lang="en-US" sz="2800" dirty="0"/>
          </a:p>
        </p:txBody>
      </p:sp>
    </p:spTree>
    <p:extLst>
      <p:ext uri="{BB962C8B-B14F-4D97-AF65-F5344CB8AC3E}">
        <p14:creationId xmlns:p14="http://schemas.microsoft.com/office/powerpoint/2010/main" val="3069409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Installation and configuration</a:t>
            </a:r>
            <a:endParaRPr lang="en-US" dirty="0"/>
          </a:p>
        </p:txBody>
      </p:sp>
      <p:sp>
        <p:nvSpPr>
          <p:cNvPr id="5" name="Text Placeholder 4"/>
          <p:cNvSpPr>
            <a:spLocks noGrp="1"/>
          </p:cNvSpPr>
          <p:nvPr>
            <p:ph type="body" idx="1"/>
          </p:nvPr>
        </p:nvSpPr>
        <p:spPr/>
        <p:txBody>
          <a:bodyPr/>
          <a:lstStyle/>
          <a:p>
            <a:r>
              <a:rPr lang="en-US" dirty="0" smtClean="0"/>
              <a:t>GIST Gift and </a:t>
            </a:r>
            <a:r>
              <a:rPr lang="en-US" dirty="0" err="1" smtClean="0"/>
              <a:t>Deselection</a:t>
            </a:r>
            <a:r>
              <a:rPr lang="en-US" dirty="0" smtClean="0"/>
              <a:t> Manager</a:t>
            </a:r>
            <a:endParaRPr lang="en-US" dirty="0"/>
          </a:p>
        </p:txBody>
      </p:sp>
    </p:spTree>
    <p:extLst>
      <p:ext uri="{BB962C8B-B14F-4D97-AF65-F5344CB8AC3E}">
        <p14:creationId xmlns:p14="http://schemas.microsoft.com/office/powerpoint/2010/main" val="1730255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GIST GDM</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t>Standalone </a:t>
            </a:r>
            <a:r>
              <a:rPr lang="en-US" dirty="0"/>
              <a:t>system that is intended to automate and streamline </a:t>
            </a:r>
            <a:r>
              <a:rPr lang="en-US" dirty="0" smtClean="0"/>
              <a:t>Gifts and Weeding</a:t>
            </a:r>
            <a:endParaRPr lang="en-US" dirty="0"/>
          </a:p>
          <a:p>
            <a:pPr lvl="1">
              <a:buFont typeface="Arial" pitchFamily="34" charset="0"/>
              <a:buChar char="•"/>
            </a:pPr>
            <a:r>
              <a:rPr lang="en-US" sz="2600" dirty="0" smtClean="0"/>
              <a:t>Data from your </a:t>
            </a:r>
            <a:r>
              <a:rPr lang="en-US" sz="2600" dirty="0"/>
              <a:t>catalog, </a:t>
            </a:r>
            <a:r>
              <a:rPr lang="en-US" sz="2600" dirty="0" smtClean="0"/>
              <a:t> Amazon</a:t>
            </a:r>
            <a:r>
              <a:rPr lang="en-US" sz="2600" dirty="0"/>
              <a:t>, </a:t>
            </a:r>
            <a:r>
              <a:rPr lang="en-US" sz="2600" dirty="0" smtClean="0"/>
              <a:t> </a:t>
            </a:r>
            <a:r>
              <a:rPr lang="en-US" sz="2600" smtClean="0"/>
              <a:t>WorldCat</a:t>
            </a:r>
            <a:endParaRPr lang="en-US" sz="2600" dirty="0"/>
          </a:p>
          <a:p>
            <a:pPr lvl="1">
              <a:buFont typeface="Arial" pitchFamily="34" charset="0"/>
              <a:buChar char="•"/>
            </a:pPr>
            <a:r>
              <a:rPr lang="en-US" sz="2600" dirty="0" smtClean="0"/>
              <a:t>Local Holdings, </a:t>
            </a:r>
            <a:r>
              <a:rPr lang="en-US" sz="2600" dirty="0"/>
              <a:t>and 2 configurable groups</a:t>
            </a:r>
          </a:p>
          <a:p>
            <a:pPr lvl="1">
              <a:buFont typeface="Arial" pitchFamily="34" charset="0"/>
              <a:buChar char="•"/>
            </a:pPr>
            <a:r>
              <a:rPr lang="en-US" sz="2600" dirty="0" smtClean="0"/>
              <a:t>Has Better World Books </a:t>
            </a:r>
            <a:r>
              <a:rPr lang="en-US" sz="2600" dirty="0"/>
              <a:t>desirability added</a:t>
            </a:r>
          </a:p>
          <a:p>
            <a:pPr lvl="1">
              <a:buFont typeface="Arial" pitchFamily="34" charset="0"/>
              <a:buChar char="•"/>
            </a:pPr>
            <a:r>
              <a:rPr lang="en-US" sz="2600" dirty="0" smtClean="0"/>
              <a:t>Allows </a:t>
            </a:r>
            <a:r>
              <a:rPr lang="en-US" sz="2600" dirty="0"/>
              <a:t>you to select donor if gift processing – with anonymous set as </a:t>
            </a:r>
            <a:r>
              <a:rPr lang="en-US" sz="2600" dirty="0" smtClean="0"/>
              <a:t>default</a:t>
            </a:r>
          </a:p>
          <a:p>
            <a:pPr lvl="1">
              <a:buFont typeface="Arial" pitchFamily="34" charset="0"/>
              <a:buChar char="•"/>
            </a:pPr>
            <a:r>
              <a:rPr lang="en-US" sz="2600" dirty="0" smtClean="0"/>
              <a:t>Generates acknowledgement </a:t>
            </a:r>
            <a:r>
              <a:rPr lang="en-US" sz="2600" dirty="0"/>
              <a:t>letters as needed.</a:t>
            </a:r>
          </a:p>
          <a:p>
            <a:pPr lvl="1">
              <a:buFont typeface="Arial" pitchFamily="34" charset="0"/>
              <a:buChar char="•"/>
            </a:pPr>
            <a:r>
              <a:rPr lang="en-US" sz="2600" dirty="0" smtClean="0"/>
              <a:t>Has a complete Conspectus which can </a:t>
            </a:r>
            <a:r>
              <a:rPr lang="en-US" sz="2600" dirty="0"/>
              <a:t>be </a:t>
            </a:r>
            <a:r>
              <a:rPr lang="en-US" sz="2600" dirty="0" smtClean="0"/>
              <a:t>adjusted.</a:t>
            </a:r>
            <a:endParaRPr lang="en-US" sz="2600" dirty="0"/>
          </a:p>
          <a:p>
            <a:pPr lvl="1">
              <a:buFont typeface="Arial" pitchFamily="34" charset="0"/>
              <a:buChar char="•"/>
            </a:pPr>
            <a:r>
              <a:rPr lang="en-US" sz="2600" dirty="0" smtClean="0"/>
              <a:t>Has additional Book Lists, such as Newbery and </a:t>
            </a:r>
            <a:r>
              <a:rPr lang="en-US" sz="2600" dirty="0" err="1" smtClean="0"/>
              <a:t>Caldacot</a:t>
            </a:r>
            <a:endParaRPr lang="en-US" sz="2600" dirty="0"/>
          </a:p>
          <a:p>
            <a:endParaRPr lang="en-US" dirty="0"/>
          </a:p>
        </p:txBody>
      </p:sp>
      <p:sp>
        <p:nvSpPr>
          <p:cNvPr id="4" name="Slide Number Placeholder 3"/>
          <p:cNvSpPr>
            <a:spLocks noGrp="1"/>
          </p:cNvSpPr>
          <p:nvPr>
            <p:ph type="sldNum" sz="quarter" idx="12"/>
          </p:nvPr>
        </p:nvSpPr>
        <p:spPr/>
        <p:txBody>
          <a:bodyPr/>
          <a:lstStyle/>
          <a:p>
            <a:pPr>
              <a:defRPr/>
            </a:pPr>
            <a:fld id="{E3FA3989-3093-47BA-9CD5-9CB0DCB6FC16}" type="slidenum">
              <a:rPr lang="en-US" sz="1300" kern="1200" smtClean="0">
                <a:solidFill>
                  <a:srgbClr val="000000"/>
                </a:solidFill>
                <a:ea typeface="+mn-ea"/>
                <a:cs typeface="Arial"/>
              </a:rPr>
              <a:pPr>
                <a:defRPr/>
              </a:pPr>
              <a:t>45</a:t>
            </a:fld>
            <a:endParaRPr lang="en-US" sz="1300" kern="1200" dirty="0">
              <a:solidFill>
                <a:srgbClr val="000000"/>
              </a:solidFill>
              <a:ea typeface="+mn-ea"/>
              <a:cs typeface="Arial"/>
            </a:endParaRPr>
          </a:p>
        </p:txBody>
      </p:sp>
    </p:spTree>
    <p:extLst>
      <p:ext uri="{BB962C8B-B14F-4D97-AF65-F5344CB8AC3E}">
        <p14:creationId xmlns:p14="http://schemas.microsoft.com/office/powerpoint/2010/main" val="1054155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solidFill>
                  <a:schemeClr val="tx2"/>
                </a:solidFill>
              </a:rPr>
              <a:t>http://gist.idsproject.org</a:t>
            </a:r>
            <a:endParaRPr lang="en-US" b="1" dirty="0">
              <a:solidFill>
                <a:schemeClr val="tx2"/>
              </a:solidFill>
            </a:endParaRPr>
          </a:p>
        </p:txBody>
      </p:sp>
      <p:sp>
        <p:nvSpPr>
          <p:cNvPr id="4" name="Slide Number Placeholder 3"/>
          <p:cNvSpPr>
            <a:spLocks noGrp="1"/>
          </p:cNvSpPr>
          <p:nvPr>
            <p:ph type="sldNum" sz="quarter" idx="12"/>
          </p:nvPr>
        </p:nvSpPr>
        <p:spPr/>
        <p:txBody>
          <a:bodyPr/>
          <a:lstStyle/>
          <a:p>
            <a:pPr>
              <a:defRPr/>
            </a:pPr>
            <a:fld id="{E3FA3989-3093-47BA-9CD5-9CB0DCB6FC16}" type="slidenum">
              <a:rPr lang="en-US" sz="1300" kern="1200" smtClean="0">
                <a:solidFill>
                  <a:srgbClr val="000000"/>
                </a:solidFill>
                <a:ea typeface="+mn-ea"/>
                <a:cs typeface="Arial"/>
              </a:rPr>
              <a:pPr>
                <a:defRPr/>
              </a:pPr>
              <a:t>46</a:t>
            </a:fld>
            <a:endParaRPr lang="en-US" sz="1300" kern="1200" dirty="0">
              <a:solidFill>
                <a:srgbClr val="000000"/>
              </a:solidFill>
              <a:ea typeface="+mn-ea"/>
              <a:cs typeface="Arial"/>
            </a:endParaRPr>
          </a:p>
        </p:txBody>
      </p:sp>
      <p:pic>
        <p:nvPicPr>
          <p:cNvPr id="2050" name="Picture 2"/>
          <p:cNvPicPr>
            <a:picLocks noChangeAspect="1" noChangeArrowheads="1"/>
          </p:cNvPicPr>
          <p:nvPr/>
        </p:nvPicPr>
        <p:blipFill>
          <a:blip r:embed="rId3" cstate="print"/>
          <a:srcRect/>
          <a:stretch>
            <a:fillRect/>
          </a:stretch>
        </p:blipFill>
        <p:spPr bwMode="auto">
          <a:xfrm>
            <a:off x="1066800" y="730289"/>
            <a:ext cx="6915150" cy="61277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sz="4000" b="1" dirty="0">
                <a:solidFill>
                  <a:schemeClr val="tx2"/>
                </a:solidFill>
              </a:rPr>
              <a:t>Setup</a:t>
            </a:r>
          </a:p>
        </p:txBody>
      </p:sp>
      <p:pic>
        <p:nvPicPr>
          <p:cNvPr id="7171" name="Picture 3"/>
          <p:cNvPicPr>
            <a:picLocks noChangeAspect="1" noChangeArrowheads="1"/>
          </p:cNvPicPr>
          <p:nvPr/>
        </p:nvPicPr>
        <p:blipFill>
          <a:blip r:embed="rId3" cstate="print"/>
          <a:srcRect/>
          <a:stretch>
            <a:fillRect/>
          </a:stretch>
        </p:blipFill>
        <p:spPr bwMode="auto">
          <a:xfrm>
            <a:off x="0" y="817943"/>
            <a:ext cx="9130801" cy="6040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9144000" cy="707886"/>
          </a:xfrm>
          <a:prstGeom prst="rect">
            <a:avLst/>
          </a:prstGeom>
          <a:noFill/>
        </p:spPr>
        <p:txBody>
          <a:bodyPr wrap="square" rtlCol="0">
            <a:spAutoFit/>
          </a:bodyPr>
          <a:lstStyle/>
          <a:p>
            <a:pPr algn="ctr"/>
            <a:r>
              <a:rPr lang="en-US" sz="4000" b="1" dirty="0" smtClean="0">
                <a:ea typeface="Calibri"/>
                <a:cs typeface="Times New Roman"/>
              </a:rPr>
              <a:t>Activity A </a:t>
            </a:r>
            <a:endParaRPr lang="en-US" sz="4000" dirty="0"/>
          </a:p>
        </p:txBody>
      </p:sp>
      <p:graphicFrame>
        <p:nvGraphicFramePr>
          <p:cNvPr id="8" name="Table 7"/>
          <p:cNvGraphicFramePr>
            <a:graphicFrameLocks noGrp="1"/>
          </p:cNvGraphicFramePr>
          <p:nvPr/>
        </p:nvGraphicFramePr>
        <p:xfrm>
          <a:off x="838200" y="1371596"/>
          <a:ext cx="7315200" cy="5096015"/>
        </p:xfrm>
        <a:graphic>
          <a:graphicData uri="http://schemas.openxmlformats.org/drawingml/2006/table">
            <a:tbl>
              <a:tblPr/>
              <a:tblGrid>
                <a:gridCol w="3505200"/>
                <a:gridCol w="3810000"/>
              </a:tblGrid>
              <a:tr h="494021">
                <a:tc gridSpan="2">
                  <a:txBody>
                    <a:bodyPr/>
                    <a:lstStyle/>
                    <a:p>
                      <a:pPr marL="0" marR="0">
                        <a:lnSpc>
                          <a:spcPct val="115000"/>
                        </a:lnSpc>
                        <a:spcBef>
                          <a:spcPts val="0"/>
                        </a:spcBef>
                        <a:spcAft>
                          <a:spcPts val="1000"/>
                        </a:spcAft>
                      </a:pPr>
                      <a:r>
                        <a:rPr lang="en-US" sz="1600" b="1" dirty="0">
                          <a:latin typeface="Calibri"/>
                          <a:ea typeface="Calibri"/>
                          <a:cs typeface="Times New Roman"/>
                        </a:rPr>
                        <a:t>Activity A: </a:t>
                      </a:r>
                      <a:r>
                        <a:rPr lang="en-US" sz="1600" dirty="0">
                          <a:latin typeface="Calibri"/>
                          <a:ea typeface="Calibri"/>
                          <a:cs typeface="Times New Roman"/>
                        </a:rPr>
                        <a:t>Consider the following table of </a:t>
                      </a:r>
                      <a:r>
                        <a:rPr lang="en-US" sz="1600" dirty="0" smtClean="0">
                          <a:latin typeface="Calibri"/>
                          <a:ea typeface="Calibri"/>
                          <a:cs typeface="Times New Roman"/>
                        </a:rPr>
                        <a:t>criteria. </a:t>
                      </a:r>
                      <a:r>
                        <a:rPr lang="en-US" sz="1600" dirty="0">
                          <a:latin typeface="Calibri"/>
                          <a:ea typeface="Calibri"/>
                          <a:cs typeface="Times New Roman"/>
                        </a:rPr>
                        <a:t>W</a:t>
                      </a:r>
                      <a:r>
                        <a:rPr lang="en-US" sz="1600" dirty="0" smtClean="0">
                          <a:latin typeface="Calibri"/>
                          <a:ea typeface="Calibri"/>
                          <a:cs typeface="Times New Roman"/>
                        </a:rPr>
                        <a:t>hich </a:t>
                      </a:r>
                      <a:r>
                        <a:rPr lang="en-US" sz="1600" dirty="0">
                          <a:latin typeface="Calibri"/>
                          <a:ea typeface="Calibri"/>
                          <a:cs typeface="Times New Roman"/>
                        </a:rPr>
                        <a:t>ones matter when </a:t>
                      </a:r>
                      <a:r>
                        <a:rPr lang="en-US" sz="1600" dirty="0" smtClean="0">
                          <a:latin typeface="Calibri"/>
                          <a:ea typeface="Calibri"/>
                          <a:cs typeface="Times New Roman"/>
                        </a:rPr>
                        <a:t>determining whether to keep</a:t>
                      </a:r>
                      <a:r>
                        <a:rPr lang="en-US" sz="1600" baseline="0" dirty="0" smtClean="0">
                          <a:latin typeface="Calibri"/>
                          <a:ea typeface="Calibri"/>
                          <a:cs typeface="Times New Roman"/>
                        </a:rPr>
                        <a:t> a gift</a:t>
                      </a:r>
                      <a:r>
                        <a:rPr lang="en-US" sz="1600" dirty="0" smtClean="0">
                          <a:latin typeface="Calibri"/>
                          <a:ea typeface="Calibri"/>
                          <a:cs typeface="Times New Roman"/>
                        </a:rPr>
                        <a:t>?</a:t>
                      </a:r>
                      <a:r>
                        <a:rPr lang="en-US" sz="1600" b="1" dirty="0" smtClean="0">
                          <a:latin typeface="Calibri"/>
                          <a:ea typeface="Calibri"/>
                          <a:cs typeface="Times New Roman"/>
                        </a:rPr>
                        <a:t>  </a:t>
                      </a:r>
                      <a:r>
                        <a:rPr lang="en-US" sz="1600" b="1" dirty="0">
                          <a:latin typeface="Calibri"/>
                          <a:ea typeface="Calibri"/>
                          <a:cs typeface="Times New Roman"/>
                        </a:rPr>
                        <a:t>Why?</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494019">
                <a:tc>
                  <a:txBody>
                    <a:bodyPr/>
                    <a:lstStyle/>
                    <a:p>
                      <a:pPr marL="0" marR="0" algn="ctr">
                        <a:lnSpc>
                          <a:spcPct val="115000"/>
                        </a:lnSpc>
                        <a:spcBef>
                          <a:spcPts val="0"/>
                        </a:spcBef>
                        <a:spcAft>
                          <a:spcPts val="1000"/>
                        </a:spcAft>
                      </a:pPr>
                      <a:r>
                        <a:rPr lang="en-US" sz="1800" b="1">
                          <a:latin typeface="Calibri"/>
                          <a:ea typeface="Calibri"/>
                          <a:cs typeface="Times New Roman"/>
                        </a:rPr>
                        <a:t>Holdings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Calibri"/>
                          <a:ea typeface="Calibri"/>
                          <a:cs typeface="Times New Roman"/>
                        </a:rPr>
                        <a:t>Collection Profile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038">
                <a:tc>
                  <a:txBody>
                    <a:bodyPr/>
                    <a:lstStyle/>
                    <a:p>
                      <a:pPr marL="0" marR="0">
                        <a:lnSpc>
                          <a:spcPct val="115000"/>
                        </a:lnSpc>
                        <a:spcBef>
                          <a:spcPts val="0"/>
                        </a:spcBef>
                        <a:spcAft>
                          <a:spcPts val="1000"/>
                        </a:spcAft>
                      </a:pPr>
                      <a:r>
                        <a:rPr lang="en-US" sz="1400" b="1">
                          <a:latin typeface="Calibri"/>
                          <a:ea typeface="Calibri"/>
                          <a:cs typeface="Times New Roman"/>
                        </a:rPr>
                        <a:t>Local &amp; Format duplication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LC or Dewey areas in scope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426">
                <a:tc>
                  <a:txBody>
                    <a:bodyPr/>
                    <a:lstStyle/>
                    <a:p>
                      <a:pPr marL="0" marR="0">
                        <a:lnSpc>
                          <a:spcPct val="115000"/>
                        </a:lnSpc>
                        <a:spcBef>
                          <a:spcPts val="0"/>
                        </a:spcBef>
                        <a:spcAft>
                          <a:spcPts val="1000"/>
                        </a:spcAft>
                      </a:pPr>
                      <a:r>
                        <a:rPr lang="en-US" sz="1400" b="1">
                          <a:latin typeface="Calibri"/>
                          <a:ea typeface="Calibri"/>
                          <a:cs typeface="Times New Roman"/>
                        </a:rPr>
                        <a:t>Consortia (e.g. held by more than 3 libraries)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LC or Dewey areas out of scope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Region or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Publication Dates (newer than, older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Full Text (e.g. held free full-text by Hathi)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Publisher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dirty="0">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922460" y="6305112"/>
            <a:ext cx="422154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7</a:t>
            </a:r>
            <a:r>
              <a:rPr lang="en-US" sz="2800" dirty="0" smtClean="0"/>
              <a:t> in workbook.</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Gift Management and Evaluation Using GDM</a:t>
            </a:r>
            <a:endParaRPr lang="en-US" dirty="0"/>
          </a:p>
        </p:txBody>
      </p:sp>
      <p:sp>
        <p:nvSpPr>
          <p:cNvPr id="5" name="Text Placeholder 4"/>
          <p:cNvSpPr>
            <a:spLocks noGrp="1"/>
          </p:cNvSpPr>
          <p:nvPr>
            <p:ph type="body" idx="1"/>
          </p:nvPr>
        </p:nvSpPr>
        <p:spPr/>
        <p:txBody>
          <a:bodyPr/>
          <a:lstStyle/>
          <a:p>
            <a:r>
              <a:rPr lang="en-US" dirty="0" smtClean="0"/>
              <a:t>GIST Gift and </a:t>
            </a:r>
            <a:r>
              <a:rPr lang="en-US" dirty="0" err="1" smtClean="0"/>
              <a:t>Deselection</a:t>
            </a:r>
            <a:r>
              <a:rPr lang="en-US" dirty="0" smtClean="0"/>
              <a:t> Manager</a:t>
            </a:r>
            <a:endParaRPr lang="en-US" dirty="0"/>
          </a:p>
        </p:txBody>
      </p:sp>
    </p:spTree>
    <p:extLst>
      <p:ext uri="{BB962C8B-B14F-4D97-AF65-F5344CB8AC3E}">
        <p14:creationId xmlns:p14="http://schemas.microsoft.com/office/powerpoint/2010/main" val="173025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cstate="email">
            <a:lum bright="6000" contrast="-10000"/>
            <a:extLst>
              <a:ext uri="{28A0092B-C50C-407E-A947-70E740481C1C}">
                <a14:useLocalDpi xmlns:a14="http://schemas.microsoft.com/office/drawing/2010/main"/>
              </a:ext>
            </a:extLst>
          </a:blip>
          <a:srcRect/>
          <a:stretch>
            <a:fillRect/>
          </a:stretch>
        </p:blipFill>
        <p:spPr bwMode="auto">
          <a:xfrm>
            <a:off x="2971800" y="304800"/>
            <a:ext cx="2765702" cy="2406100"/>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3253314763"/>
              </p:ext>
            </p:extLst>
          </p:nvPr>
        </p:nvGraphicFramePr>
        <p:xfrm>
          <a:off x="0" y="914400"/>
          <a:ext cx="8991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Left-Right Arrow 5"/>
          <p:cNvSpPr/>
          <p:nvPr/>
        </p:nvSpPr>
        <p:spPr>
          <a:xfrm>
            <a:off x="3657600" y="2895600"/>
            <a:ext cx="1600200" cy="990600"/>
          </a:xfrm>
          <a:prstGeom prst="lef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90976" tIns="45487" rIns="90976" bIns="45487" rtlCol="0" anchor="ctr"/>
          <a:lstStyle/>
          <a:p>
            <a:pPr algn="ctr" defTabSz="909763" fontAlgn="base">
              <a:spcBef>
                <a:spcPct val="0"/>
              </a:spcBef>
              <a:spcAft>
                <a:spcPct val="0"/>
              </a:spcAft>
            </a:pPr>
            <a:r>
              <a:rPr lang="en-US" sz="1200" dirty="0">
                <a:solidFill>
                  <a:prstClr val="black"/>
                </a:solidFill>
              </a:rPr>
              <a:t>Requests are Transferable</a:t>
            </a:r>
          </a:p>
        </p:txBody>
      </p:sp>
      <p:sp>
        <p:nvSpPr>
          <p:cNvPr id="7" name="Rounded Rectangle 6"/>
          <p:cNvSpPr/>
          <p:nvPr/>
        </p:nvSpPr>
        <p:spPr>
          <a:xfrm>
            <a:off x="228600" y="5562600"/>
            <a:ext cx="8839200" cy="12280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solidFill>
                  <a:schemeClr val="tx1"/>
                </a:solidFill>
              </a:rPr>
              <a:t>Will ILL and Acquisitions converge?</a:t>
            </a:r>
          </a:p>
          <a:p>
            <a:pPr marL="342900" indent="-342900">
              <a:buFont typeface="Arial" pitchFamily="34" charset="0"/>
              <a:buChar char="•"/>
            </a:pPr>
            <a:r>
              <a:rPr lang="en-US" sz="2400" dirty="0" smtClean="0">
                <a:effectLst>
                  <a:outerShdw blurRad="38100" dist="38100" dir="2700000" algn="tl">
                    <a:srgbClr val="000000">
                      <a:alpha val="43137"/>
                    </a:srgbClr>
                  </a:outerShdw>
                </a:effectLst>
              </a:rPr>
              <a:t>Count on  a strategic partnership rapidly evolving.</a:t>
            </a:r>
          </a:p>
          <a:p>
            <a:pPr marL="342900" indent="-342900">
              <a:buFont typeface="Arial" pitchFamily="34" charset="0"/>
              <a:buChar char="•"/>
            </a:pPr>
            <a:r>
              <a:rPr lang="en-US" sz="2400" dirty="0" smtClean="0">
                <a:effectLst>
                  <a:outerShdw blurRad="38100" dist="38100" dir="2700000" algn="tl">
                    <a:srgbClr val="000000">
                      <a:alpha val="43137"/>
                    </a:srgbClr>
                  </a:outerShdw>
                </a:effectLst>
              </a:rPr>
              <a:t>What role do you have in it?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46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1600200" y="685801"/>
            <a:ext cx="6245036" cy="3875742"/>
          </a:xfrm>
          <a:prstGeom prst="rect">
            <a:avLst/>
          </a:prstGeom>
          <a:noFill/>
          <a:ln w="9525">
            <a:noFill/>
            <a:miter lim="800000"/>
            <a:headEnd/>
            <a:tailEnd/>
          </a:ln>
        </p:spPr>
      </p:pic>
      <p:sp>
        <p:nvSpPr>
          <p:cNvPr id="4" name="Line Callout 1 3"/>
          <p:cNvSpPr/>
          <p:nvPr/>
        </p:nvSpPr>
        <p:spPr>
          <a:xfrm flipH="1">
            <a:off x="152400" y="609600"/>
            <a:ext cx="1295400" cy="570271"/>
          </a:xfrm>
          <a:prstGeom prst="borderCallout1">
            <a:avLst>
              <a:gd name="adj1" fmla="val 22600"/>
              <a:gd name="adj2" fmla="val -1745"/>
              <a:gd name="adj3" fmla="val 66658"/>
              <a:gd name="adj4" fmla="val -17970"/>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Select Donor</a:t>
            </a:r>
            <a:endParaRPr lang="en-US" sz="1200" dirty="0"/>
          </a:p>
        </p:txBody>
      </p:sp>
      <p:sp>
        <p:nvSpPr>
          <p:cNvPr id="5" name="Line Callout 1 4"/>
          <p:cNvSpPr/>
          <p:nvPr/>
        </p:nvSpPr>
        <p:spPr>
          <a:xfrm flipH="1">
            <a:off x="152400" y="1295400"/>
            <a:ext cx="1295400" cy="712839"/>
          </a:xfrm>
          <a:prstGeom prst="borderCallout1">
            <a:avLst>
              <a:gd name="adj1" fmla="val 22600"/>
              <a:gd name="adj2" fmla="val -1745"/>
              <a:gd name="adj3" fmla="val 13309"/>
              <a:gd name="adj4" fmla="val -19712"/>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Wand in ISBN, or OCLC#, or do a Title Search  for donation</a:t>
            </a:r>
            <a:endParaRPr lang="en-US" sz="1200" dirty="0"/>
          </a:p>
        </p:txBody>
      </p:sp>
      <p:sp>
        <p:nvSpPr>
          <p:cNvPr id="6" name="Line Callout 1 5"/>
          <p:cNvSpPr/>
          <p:nvPr/>
        </p:nvSpPr>
        <p:spPr>
          <a:xfrm flipH="1">
            <a:off x="152400" y="2133600"/>
            <a:ext cx="1371600" cy="926690"/>
          </a:xfrm>
          <a:prstGeom prst="borderCallout1">
            <a:avLst>
              <a:gd name="adj1" fmla="val 22600"/>
              <a:gd name="adj2" fmla="val -1745"/>
              <a:gd name="adj3" fmla="val 6761"/>
              <a:gd name="adj4" fmla="val -1447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Item Information:</a:t>
            </a:r>
          </a:p>
          <a:p>
            <a:r>
              <a:rPr lang="en-US" sz="1200" dirty="0" smtClean="0"/>
              <a:t>Author, title, series title, imprint, LC Call no. &amp; Dewey</a:t>
            </a:r>
            <a:endParaRPr lang="en-US" sz="1200" dirty="0"/>
          </a:p>
        </p:txBody>
      </p:sp>
      <p:sp>
        <p:nvSpPr>
          <p:cNvPr id="7" name="Line Callout 1 6"/>
          <p:cNvSpPr/>
          <p:nvPr/>
        </p:nvSpPr>
        <p:spPr>
          <a:xfrm flipH="1">
            <a:off x="152400" y="3200400"/>
            <a:ext cx="1371600" cy="1283110"/>
          </a:xfrm>
          <a:prstGeom prst="borderCallout1">
            <a:avLst>
              <a:gd name="adj1" fmla="val 22600"/>
              <a:gd name="adj2" fmla="val -1745"/>
              <a:gd name="adj3" fmla="val -30393"/>
              <a:gd name="adj4" fmla="val -1260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Item Information:</a:t>
            </a:r>
          </a:p>
          <a:p>
            <a:r>
              <a:rPr lang="en-US" sz="1200" dirty="0" smtClean="0"/>
              <a:t>Amazon Price;</a:t>
            </a:r>
          </a:p>
          <a:p>
            <a:r>
              <a:rPr lang="en-US" sz="1200" dirty="0" smtClean="0"/>
              <a:t>Full-text: Google &amp; </a:t>
            </a:r>
            <a:r>
              <a:rPr lang="en-US" sz="1200" dirty="0" err="1" smtClean="0"/>
              <a:t>Hathi</a:t>
            </a:r>
            <a:r>
              <a:rPr lang="en-US" sz="1200" dirty="0" smtClean="0"/>
              <a:t> Trust;</a:t>
            </a:r>
          </a:p>
          <a:p>
            <a:r>
              <a:rPr lang="en-US" sz="1200" dirty="0" smtClean="0"/>
              <a:t>Better World Books acceptance of Library discard</a:t>
            </a:r>
            <a:endParaRPr lang="en-US" sz="1200" dirty="0"/>
          </a:p>
        </p:txBody>
      </p:sp>
      <p:sp>
        <p:nvSpPr>
          <p:cNvPr id="8" name="Line Callout 1 7"/>
          <p:cNvSpPr/>
          <p:nvPr/>
        </p:nvSpPr>
        <p:spPr>
          <a:xfrm flipH="1">
            <a:off x="152400" y="4572000"/>
            <a:ext cx="2895600" cy="2209800"/>
          </a:xfrm>
          <a:prstGeom prst="borderCallout1">
            <a:avLst>
              <a:gd name="adj1" fmla="val -773"/>
              <a:gd name="adj2" fmla="val 50497"/>
              <a:gd name="adj3" fmla="val -47247"/>
              <a:gd name="adj4" fmla="val 44266"/>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200" dirty="0" smtClean="0"/>
              <a:t>Holdings Information:</a:t>
            </a:r>
          </a:p>
          <a:p>
            <a:pPr marL="228600" indent="-228600">
              <a:buFont typeface="Arial" pitchFamily="34" charset="0"/>
              <a:buChar char="•"/>
            </a:pPr>
            <a:r>
              <a:rPr lang="en-US" sz="1200" dirty="0" smtClean="0"/>
              <a:t>Held Locally – do you hold work (FRBR-</a:t>
            </a:r>
            <a:r>
              <a:rPr lang="en-US" sz="1200" dirty="0" err="1" smtClean="0"/>
              <a:t>ized</a:t>
            </a:r>
            <a:r>
              <a:rPr lang="en-US" sz="1200" dirty="0" smtClean="0"/>
              <a:t>)</a:t>
            </a:r>
          </a:p>
          <a:p>
            <a:pPr marL="228600" indent="-228600">
              <a:buFont typeface="Arial" pitchFamily="34" charset="0"/>
              <a:buChar char="•"/>
            </a:pPr>
            <a:r>
              <a:rPr lang="en-US" sz="1200" dirty="0" smtClean="0"/>
              <a:t>“IDS” or Group 2 is a configurable set of OCLC symbols like consortia or local area. (not FRBR-</a:t>
            </a:r>
            <a:r>
              <a:rPr lang="en-US" sz="1200" dirty="0" err="1" smtClean="0"/>
              <a:t>ized</a:t>
            </a:r>
            <a:r>
              <a:rPr lang="en-US" sz="1200" dirty="0" smtClean="0"/>
              <a:t>)</a:t>
            </a:r>
          </a:p>
          <a:p>
            <a:pPr marL="228600" indent="-228600">
              <a:buFont typeface="Arial" pitchFamily="34" charset="0"/>
              <a:buChar char="•"/>
            </a:pPr>
            <a:r>
              <a:rPr lang="en-US" sz="1200" dirty="0" smtClean="0"/>
              <a:t>“NY OCLC ILL Libraries” or Group 3 is a configurable set of OCLC symbols like a state. (not FRBR-</a:t>
            </a:r>
            <a:r>
              <a:rPr lang="en-US" sz="1200" dirty="0" err="1" smtClean="0"/>
              <a:t>ized</a:t>
            </a:r>
            <a:r>
              <a:rPr lang="en-US" sz="1200" dirty="0" smtClean="0"/>
              <a:t>)</a:t>
            </a:r>
          </a:p>
          <a:p>
            <a:pPr marL="228600" indent="-228600">
              <a:buFont typeface="Arial" pitchFamily="34" charset="0"/>
              <a:buChar char="•"/>
            </a:pPr>
            <a:r>
              <a:rPr lang="en-US" sz="1200" dirty="0" smtClean="0"/>
              <a:t>Local Catalog link and imprint to compare editions of gift &amp; holdings.</a:t>
            </a:r>
          </a:p>
          <a:p>
            <a:pPr marL="228600" indent="-228600">
              <a:buFont typeface="Arial" pitchFamily="34" charset="0"/>
              <a:buChar char="•"/>
            </a:pPr>
            <a:r>
              <a:rPr lang="en-US" sz="1200" dirty="0" smtClean="0"/>
              <a:t>Worldcat Link to the right</a:t>
            </a:r>
          </a:p>
        </p:txBody>
      </p:sp>
      <p:sp>
        <p:nvSpPr>
          <p:cNvPr id="9" name="Line Callout 1 8"/>
          <p:cNvSpPr/>
          <p:nvPr/>
        </p:nvSpPr>
        <p:spPr>
          <a:xfrm flipH="1">
            <a:off x="7315200" y="2438400"/>
            <a:ext cx="1676400" cy="1828800"/>
          </a:xfrm>
          <a:prstGeom prst="borderCallout1">
            <a:avLst>
              <a:gd name="adj1" fmla="val 9266"/>
              <a:gd name="adj2" fmla="val 103722"/>
              <a:gd name="adj3" fmla="val -46515"/>
              <a:gd name="adj4" fmla="val 154575"/>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Item Views:</a:t>
            </a:r>
          </a:p>
          <a:p>
            <a:pPr marL="228600" indent="-228600">
              <a:buFont typeface="Arial" pitchFamily="34" charset="0"/>
              <a:buChar char="•"/>
            </a:pPr>
            <a:r>
              <a:rPr lang="en-US" sz="1200" dirty="0" smtClean="0"/>
              <a:t>Conspectus (subject analysis)</a:t>
            </a:r>
          </a:p>
          <a:p>
            <a:pPr marL="228600" indent="-228600">
              <a:buFont typeface="Arial" pitchFamily="34" charset="0"/>
              <a:buChar char="•"/>
            </a:pPr>
            <a:r>
              <a:rPr lang="en-US" sz="1200" dirty="0" smtClean="0"/>
              <a:t>Collection (donation collection)</a:t>
            </a:r>
          </a:p>
          <a:p>
            <a:pPr marL="228600" indent="-228600">
              <a:buFont typeface="Arial" pitchFamily="34" charset="0"/>
              <a:buChar char="•"/>
            </a:pPr>
            <a:r>
              <a:rPr lang="en-US" sz="1200" dirty="0" err="1" smtClean="0"/>
              <a:t>MaRC</a:t>
            </a:r>
            <a:r>
              <a:rPr lang="en-US" sz="1200" dirty="0" smtClean="0"/>
              <a:t> record</a:t>
            </a:r>
          </a:p>
          <a:p>
            <a:pPr marL="228600" indent="-228600">
              <a:buFont typeface="Arial" pitchFamily="34" charset="0"/>
              <a:buChar char="•"/>
            </a:pPr>
            <a:r>
              <a:rPr lang="en-US" sz="1200" dirty="0" smtClean="0"/>
              <a:t>Book Lists – awards &amp; custom book list alert service</a:t>
            </a:r>
            <a:endParaRPr lang="en-US" sz="1200" dirty="0"/>
          </a:p>
        </p:txBody>
      </p:sp>
      <p:sp>
        <p:nvSpPr>
          <p:cNvPr id="10" name="Line Callout 1 9"/>
          <p:cNvSpPr/>
          <p:nvPr/>
        </p:nvSpPr>
        <p:spPr>
          <a:xfrm flipH="1">
            <a:off x="3048000" y="4572000"/>
            <a:ext cx="5943600" cy="2209800"/>
          </a:xfrm>
          <a:prstGeom prst="borderCallout1">
            <a:avLst>
              <a:gd name="adj1" fmla="val -138"/>
              <a:gd name="adj2" fmla="val 74701"/>
              <a:gd name="adj3" fmla="val -75743"/>
              <a:gd name="adj4" fmla="val 62969"/>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Conspectus View: is your subject and configurable decision weighting tool</a:t>
            </a:r>
          </a:p>
          <a:p>
            <a:pPr marL="228600" indent="-228600">
              <a:buFont typeface="Arial" pitchFamily="34" charset="0"/>
              <a:buChar char="•"/>
            </a:pPr>
            <a:r>
              <a:rPr lang="en-US" sz="1200" dirty="0" smtClean="0"/>
              <a:t>Subject analysis matches on LC and Dewey, best matching conspectus  values utilized.</a:t>
            </a:r>
          </a:p>
          <a:p>
            <a:pPr marL="228600" indent="-228600">
              <a:buFont typeface="Arial" pitchFamily="34" charset="0"/>
              <a:buChar char="•"/>
            </a:pPr>
            <a:r>
              <a:rPr lang="en-US" sz="1200" dirty="0" smtClean="0"/>
              <a:t>Collecting level evaluates item against configurable level of interest in growing the collection in this subject area.</a:t>
            </a:r>
          </a:p>
          <a:p>
            <a:pPr marL="228600" indent="-228600">
              <a:buFont typeface="Arial" pitchFamily="34" charset="0"/>
              <a:buChar char="•"/>
            </a:pPr>
            <a:r>
              <a:rPr lang="en-US" sz="1200" dirty="0" smtClean="0"/>
              <a:t>Uniqueness evaluates item against configurable level of interest in how widely held is this item based on your group 2 and 3 holdings.</a:t>
            </a:r>
          </a:p>
          <a:p>
            <a:pPr marL="228600" indent="-228600">
              <a:buFont typeface="Arial" pitchFamily="34" charset="0"/>
              <a:buChar char="•"/>
            </a:pPr>
            <a:r>
              <a:rPr lang="en-US" sz="1200" dirty="0" smtClean="0"/>
              <a:t>“If Newer Than” limits, by a factor or strictly, by the publication dates of donated works.</a:t>
            </a:r>
          </a:p>
          <a:p>
            <a:pPr marL="228600" indent="-228600">
              <a:buFont typeface="Arial" pitchFamily="34" charset="0"/>
              <a:buChar char="•"/>
            </a:pPr>
            <a:r>
              <a:rPr lang="en-US" sz="1200" dirty="0" smtClean="0"/>
              <a:t>“If Older Than” limits, by a factor or strictly, by the publication dates of donated works.</a:t>
            </a:r>
          </a:p>
          <a:p>
            <a:pPr marL="228600" indent="-228600">
              <a:buFont typeface="Arial" pitchFamily="34" charset="0"/>
              <a:buChar char="•"/>
            </a:pPr>
            <a:r>
              <a:rPr lang="en-US" sz="1200" dirty="0" smtClean="0"/>
              <a:t>As you process gifts, you can adjust factors and re-</a:t>
            </a:r>
            <a:r>
              <a:rPr lang="en-US" sz="1200" dirty="0" err="1" smtClean="0"/>
              <a:t>caculate</a:t>
            </a:r>
            <a:r>
              <a:rPr lang="en-US" sz="1200" dirty="0" smtClean="0"/>
              <a:t> the weighting to see the effect on the recommendation.</a:t>
            </a:r>
          </a:p>
          <a:p>
            <a:pPr marL="228600" indent="-228600">
              <a:buFont typeface="Arial" pitchFamily="34" charset="0"/>
              <a:buChar char="•"/>
            </a:pPr>
            <a:r>
              <a:rPr lang="en-US" sz="1200" dirty="0" smtClean="0"/>
              <a:t>The navigation bar at the footer allows you to view multiple conspectus values, if applicable.</a:t>
            </a:r>
          </a:p>
        </p:txBody>
      </p:sp>
      <p:sp>
        <p:nvSpPr>
          <p:cNvPr id="11" name="Line Callout 1 10"/>
          <p:cNvSpPr/>
          <p:nvPr/>
        </p:nvSpPr>
        <p:spPr>
          <a:xfrm flipH="1">
            <a:off x="7315200" y="914400"/>
            <a:ext cx="1676400" cy="1447800"/>
          </a:xfrm>
          <a:prstGeom prst="borderCallout1">
            <a:avLst>
              <a:gd name="adj1" fmla="val 9266"/>
              <a:gd name="adj2" fmla="val 103722"/>
              <a:gd name="adj3" fmla="val 44667"/>
              <a:gd name="adj4" fmla="val 257024"/>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Recommendation based on Conspectus and Weighting</a:t>
            </a:r>
          </a:p>
          <a:p>
            <a:pPr marL="228600" indent="-228600">
              <a:buFont typeface="Arial" pitchFamily="34" charset="0"/>
              <a:buChar char="•"/>
            </a:pPr>
            <a:r>
              <a:rPr lang="en-US" sz="1200" dirty="0" smtClean="0"/>
              <a:t>Do not keep </a:t>
            </a:r>
          </a:p>
          <a:p>
            <a:pPr marL="228600" indent="-228600">
              <a:buFont typeface="Arial" pitchFamily="34" charset="0"/>
              <a:buChar char="•"/>
            </a:pPr>
            <a:r>
              <a:rPr lang="en-US" sz="1200" dirty="0" smtClean="0"/>
              <a:t>Keep</a:t>
            </a:r>
          </a:p>
          <a:p>
            <a:pPr marL="228600" indent="-228600">
              <a:buFont typeface="Arial" pitchFamily="34" charset="0"/>
              <a:buChar char="•"/>
            </a:pPr>
            <a:r>
              <a:rPr lang="en-US" sz="1200" dirty="0" smtClean="0"/>
              <a:t>Options: Override and Review </a:t>
            </a:r>
            <a:endParaRPr lang="en-US" sz="1200" dirty="0"/>
          </a:p>
        </p:txBody>
      </p:sp>
      <p:sp>
        <p:nvSpPr>
          <p:cNvPr id="13" name="Title 1"/>
          <p:cNvSpPr txBox="1">
            <a:spLocks/>
          </p:cNvSpPr>
          <p:nvPr/>
        </p:nvSpPr>
        <p:spPr>
          <a:xfrm>
            <a:off x="990600" y="0"/>
            <a:ext cx="7467600" cy="685800"/>
          </a:xfrm>
          <a:prstGeom prst="rect">
            <a:avLst/>
          </a:prstGeo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900" b="1" i="0" u="none" strike="noStrike" kern="1200" cap="none" spc="0" normalizeH="0" baseline="0" noProof="0" dirty="0" smtClean="0">
                <a:ln>
                  <a:noFill/>
                </a:ln>
                <a:solidFill>
                  <a:schemeClr val="tx2">
                    <a:satMod val="130000"/>
                  </a:schemeClr>
                </a:solidFill>
                <a:uLnTx/>
                <a:uFillTx/>
                <a:latin typeface="+mj-lt"/>
                <a:ea typeface="+mj-ea"/>
                <a:cs typeface="+mj-cs"/>
              </a:rPr>
              <a:t>GIST Gift Manager</a:t>
            </a:r>
            <a:endParaRPr kumimoji="0" lang="en-US" sz="3900" b="1" i="0" u="none" strike="noStrike" kern="1200" cap="none" spc="0" normalizeH="0" baseline="0" noProof="0" dirty="0">
              <a:ln>
                <a:noFill/>
              </a:ln>
              <a:solidFill>
                <a:schemeClr val="tx2">
                  <a:satMod val="130000"/>
                </a:schemeClr>
              </a:solidFill>
              <a:uLnTx/>
              <a:uFillTx/>
              <a:latin typeface="+mj-lt"/>
              <a:ea typeface="+mj-ea"/>
              <a:cs typeface="+mj-cs"/>
            </a:endParaRPr>
          </a:p>
        </p:txBody>
      </p:sp>
      <p:sp>
        <p:nvSpPr>
          <p:cNvPr id="12" name="Line Callout 1 11"/>
          <p:cNvSpPr/>
          <p:nvPr/>
        </p:nvSpPr>
        <p:spPr>
          <a:xfrm flipH="1">
            <a:off x="4953000" y="136001"/>
            <a:ext cx="1600200" cy="570271"/>
          </a:xfrm>
          <a:prstGeom prst="borderCallout1">
            <a:avLst>
              <a:gd name="adj1" fmla="val 53712"/>
              <a:gd name="adj2" fmla="val 98895"/>
              <a:gd name="adj3" fmla="val 143240"/>
              <a:gd name="adj4" fmla="val 131284"/>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Select Donation Date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xit" presetSubtype="0" fill="hold" grpId="1"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7" grpId="0" animBg="1"/>
      <p:bldP spid="8" grpId="0" animBg="1"/>
      <p:bldP spid="9" grpId="0" animBg="1"/>
      <p:bldP spid="10" grpId="0" animBg="1"/>
      <p:bldP spid="11" grpId="0" animBg="1"/>
      <p:bldP spid="12" grpId="0" animBg="1"/>
      <p:bldP spid="12"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a:t>Title</a:t>
            </a:r>
            <a:r>
              <a:rPr lang="en-US" b="1" dirty="0" smtClean="0"/>
              <a:t> Search</a:t>
            </a:r>
            <a:endParaRPr lang="en-US" b="1" dirty="0"/>
          </a:p>
        </p:txBody>
      </p:sp>
      <p:pic>
        <p:nvPicPr>
          <p:cNvPr id="8194" name="Picture 2"/>
          <p:cNvPicPr>
            <a:picLocks noChangeAspect="1" noChangeArrowheads="1"/>
          </p:cNvPicPr>
          <p:nvPr/>
        </p:nvPicPr>
        <p:blipFill>
          <a:blip r:embed="rId3" cstate="print"/>
          <a:srcRect/>
          <a:stretch>
            <a:fillRect/>
          </a:stretch>
        </p:blipFill>
        <p:spPr bwMode="auto">
          <a:xfrm>
            <a:off x="0" y="762000"/>
            <a:ext cx="9140661"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sz="4000" b="1" dirty="0"/>
              <a:t>View</a:t>
            </a:r>
          </a:p>
        </p:txBody>
      </p:sp>
      <p:pic>
        <p:nvPicPr>
          <p:cNvPr id="1027" name="Picture 3"/>
          <p:cNvPicPr>
            <a:picLocks noChangeAspect="1" noChangeArrowheads="1"/>
          </p:cNvPicPr>
          <p:nvPr/>
        </p:nvPicPr>
        <p:blipFill>
          <a:blip r:embed="rId3" cstate="print"/>
          <a:srcRect/>
          <a:stretch>
            <a:fillRect/>
          </a:stretch>
        </p:blipFill>
        <p:spPr bwMode="auto">
          <a:xfrm>
            <a:off x="0" y="762210"/>
            <a:ext cx="9144000" cy="6087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a:t>Book</a:t>
            </a:r>
            <a:r>
              <a:rPr lang="en-US" b="1" dirty="0" smtClean="0">
                <a:solidFill>
                  <a:schemeClr val="tx2"/>
                </a:solidFill>
              </a:rPr>
              <a:t> </a:t>
            </a:r>
            <a:r>
              <a:rPr lang="en-US" b="1" dirty="0" smtClean="0"/>
              <a:t>Lists</a:t>
            </a:r>
            <a:endParaRPr lang="en-US" b="1" dirty="0"/>
          </a:p>
        </p:txBody>
      </p:sp>
      <p:pic>
        <p:nvPicPr>
          <p:cNvPr id="2050" name="Picture 2"/>
          <p:cNvPicPr>
            <a:picLocks noChangeAspect="1" noChangeArrowheads="1"/>
          </p:cNvPicPr>
          <p:nvPr/>
        </p:nvPicPr>
        <p:blipFill>
          <a:blip r:embed="rId3" cstate="print"/>
          <a:srcRect/>
          <a:stretch>
            <a:fillRect/>
          </a:stretch>
        </p:blipFill>
        <p:spPr bwMode="auto">
          <a:xfrm>
            <a:off x="0" y="919833"/>
            <a:ext cx="9139922" cy="4871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sz="4000" b="1" dirty="0" smtClean="0"/>
              <a:t>Conspectus</a:t>
            </a:r>
            <a:endParaRPr lang="en-US" sz="4000" b="1" dirty="0"/>
          </a:p>
        </p:txBody>
      </p:sp>
      <p:pic>
        <p:nvPicPr>
          <p:cNvPr id="3074" name="Picture 2"/>
          <p:cNvPicPr>
            <a:picLocks noChangeAspect="1" noChangeArrowheads="1"/>
          </p:cNvPicPr>
          <p:nvPr/>
        </p:nvPicPr>
        <p:blipFill>
          <a:blip r:embed="rId3" cstate="print"/>
          <a:srcRect/>
          <a:stretch>
            <a:fillRect/>
          </a:stretch>
        </p:blipFill>
        <p:spPr bwMode="auto">
          <a:xfrm>
            <a:off x="0" y="729068"/>
            <a:ext cx="9194068" cy="6128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fontScale="90000"/>
          </a:bodyPr>
          <a:lstStyle/>
          <a:p>
            <a:r>
              <a:rPr lang="en-US" sz="4000" b="1" dirty="0" smtClean="0"/>
              <a:t>Donor</a:t>
            </a:r>
            <a:endParaRPr lang="en-US" sz="4000" b="1" dirty="0"/>
          </a:p>
        </p:txBody>
      </p:sp>
      <p:pic>
        <p:nvPicPr>
          <p:cNvPr id="4099" name="Picture 3"/>
          <p:cNvPicPr>
            <a:picLocks noChangeAspect="1" noChangeArrowheads="1"/>
          </p:cNvPicPr>
          <p:nvPr/>
        </p:nvPicPr>
        <p:blipFill>
          <a:blip r:embed="rId3" cstate="print"/>
          <a:srcRect/>
          <a:stretch>
            <a:fillRect/>
          </a:stretch>
        </p:blipFill>
        <p:spPr bwMode="auto">
          <a:xfrm>
            <a:off x="0" y="759774"/>
            <a:ext cx="9144000" cy="6098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rmAutofit/>
          </a:bodyPr>
          <a:lstStyle/>
          <a:p>
            <a:r>
              <a:rPr lang="en-US" sz="4000" b="1" dirty="0" smtClean="0"/>
              <a:t>Reviewer</a:t>
            </a:r>
            <a:endParaRPr lang="en-US" sz="4000" b="1" dirty="0"/>
          </a:p>
        </p:txBody>
      </p:sp>
      <p:pic>
        <p:nvPicPr>
          <p:cNvPr id="3" name="Picture 2"/>
          <p:cNvPicPr>
            <a:picLocks noChangeAspect="1" noChangeArrowheads="1"/>
          </p:cNvPicPr>
          <p:nvPr/>
        </p:nvPicPr>
        <p:blipFill>
          <a:blip r:embed="rId3" cstate="print"/>
          <a:srcRect/>
          <a:stretch>
            <a:fillRect/>
          </a:stretch>
        </p:blipFill>
        <p:spPr bwMode="auto">
          <a:xfrm>
            <a:off x="-517" y="762000"/>
            <a:ext cx="9144517" cy="6082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t>Reviewer</a:t>
            </a:r>
            <a:r>
              <a:rPr lang="en-US" b="1" dirty="0" smtClean="0">
                <a:solidFill>
                  <a:schemeClr val="tx2"/>
                </a:solidFill>
              </a:rPr>
              <a:t> </a:t>
            </a:r>
            <a:r>
              <a:rPr lang="en-US" b="1" dirty="0" smtClean="0"/>
              <a:t>Queue</a:t>
            </a:r>
            <a:endParaRPr lang="en-US" b="1" dirty="0"/>
          </a:p>
        </p:txBody>
      </p:sp>
      <p:pic>
        <p:nvPicPr>
          <p:cNvPr id="3" name="Picture 2"/>
          <p:cNvPicPr>
            <a:picLocks noChangeAspect="1" noChangeArrowheads="1"/>
          </p:cNvPicPr>
          <p:nvPr/>
        </p:nvPicPr>
        <p:blipFill>
          <a:blip r:embed="rId3" cstate="print"/>
          <a:srcRect/>
          <a:stretch>
            <a:fillRect/>
          </a:stretch>
        </p:blipFill>
        <p:spPr bwMode="auto">
          <a:xfrm>
            <a:off x="0" y="762000"/>
            <a:ext cx="9168736"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761602"/>
            <a:ext cx="9132645" cy="6096398"/>
          </a:xfrm>
          <a:prstGeom prst="rect">
            <a:avLst/>
          </a:prstGeom>
          <a:noFill/>
          <a:ln w="9525">
            <a:noFill/>
            <a:miter lim="800000"/>
            <a:headEnd/>
            <a:tailEnd/>
          </a:ln>
        </p:spPr>
      </p:pic>
      <p:sp>
        <p:nvSpPr>
          <p:cNvPr id="4" name="Title 1"/>
          <p:cNvSpPr txBox="1">
            <a:spLocks/>
          </p:cNvSpPr>
          <p:nvPr/>
        </p:nvSpPr>
        <p:spPr>
          <a:xfrm>
            <a:off x="0" y="0"/>
            <a:ext cx="9144000" cy="685800"/>
          </a:xfrm>
          <a:prstGeom prst="rect">
            <a:avLst/>
          </a:prstGeom>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latin typeface="+mj-lt"/>
                <a:ea typeface="+mj-ea"/>
                <a:cs typeface="+mj-cs"/>
              </a:rPr>
              <a:t>OCLC</a:t>
            </a:r>
            <a:r>
              <a:rPr kumimoji="0" lang="en-US" sz="3900" b="1" i="0" u="none" strike="noStrike" kern="1200" cap="none" spc="0" normalizeH="0" baseline="0" noProof="0" dirty="0" smtClean="0">
                <a:ln>
                  <a:noFill/>
                </a:ln>
                <a:solidFill>
                  <a:schemeClr val="tx2"/>
                </a:solidFill>
                <a:uLnTx/>
                <a:uFillTx/>
                <a:latin typeface="+mj-lt"/>
                <a:ea typeface="+mj-ea"/>
                <a:cs typeface="+mj-cs"/>
              </a:rPr>
              <a:t> </a:t>
            </a:r>
            <a:r>
              <a:rPr lang="en-US" sz="4000" b="1" dirty="0" err="1" smtClean="0">
                <a:latin typeface="+mj-lt"/>
                <a:ea typeface="+mj-ea"/>
                <a:cs typeface="+mj-cs"/>
              </a:rPr>
              <a:t>Connexion</a:t>
            </a:r>
            <a:endParaRPr lang="en-US" sz="4000" b="1" dirty="0">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0" y="685042"/>
            <a:ext cx="9067800" cy="6052714"/>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ctrTitle"/>
          </p:nvPr>
        </p:nvSpPr>
        <p:spPr>
          <a:xfrm>
            <a:off x="990600" y="0"/>
            <a:ext cx="7467600" cy="685800"/>
          </a:xfrm>
        </p:spPr>
        <p:txBody>
          <a:bodyPr>
            <a:normAutofit fontScale="90000"/>
          </a:bodyPr>
          <a:lstStyle/>
          <a:p>
            <a:r>
              <a:rPr lang="en-US" b="1" dirty="0" smtClean="0"/>
              <a:t>Thank</a:t>
            </a:r>
            <a:r>
              <a:rPr lang="en-US" sz="3900" b="1" dirty="0" smtClean="0">
                <a:solidFill>
                  <a:schemeClr val="tx2"/>
                </a:solidFill>
              </a:rPr>
              <a:t> </a:t>
            </a:r>
            <a:r>
              <a:rPr lang="en-US" b="1" dirty="0" smtClean="0"/>
              <a:t>You</a:t>
            </a:r>
            <a:r>
              <a:rPr lang="en-US" sz="3900" b="1" dirty="0" smtClean="0">
                <a:solidFill>
                  <a:schemeClr val="tx2"/>
                </a:solidFill>
              </a:rPr>
              <a:t> </a:t>
            </a:r>
            <a:r>
              <a:rPr lang="en-US" b="1" dirty="0" smtClean="0"/>
              <a:t>Letter</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11162"/>
          </a:xfrm>
        </p:spPr>
        <p:txBody>
          <a:bodyPr>
            <a:normAutofit fontScale="90000"/>
          </a:bodyPr>
          <a:lstStyle/>
          <a:p>
            <a:pPr algn="ctr"/>
            <a:r>
              <a:rPr lang="en-US" sz="3600" dirty="0" smtClean="0"/>
              <a:t>Monograph Spending  &amp; ILL</a:t>
            </a:r>
            <a:endParaRPr lang="en-US" sz="3600" dirty="0"/>
          </a:p>
        </p:txBody>
      </p:sp>
      <p:pic>
        <p:nvPicPr>
          <p:cNvPr id="318466" name="Picture 2"/>
          <p:cNvPicPr>
            <a:picLocks noChangeAspect="1" noChangeArrowheads="1"/>
          </p:cNvPicPr>
          <p:nvPr/>
        </p:nvPicPr>
        <p:blipFill>
          <a:blip r:embed="rId3" cstate="print"/>
          <a:srcRect/>
          <a:stretch>
            <a:fillRect/>
          </a:stretch>
        </p:blipFill>
        <p:spPr bwMode="auto">
          <a:xfrm>
            <a:off x="0" y="1900719"/>
            <a:ext cx="4343400" cy="4652481"/>
          </a:xfrm>
          <a:prstGeom prst="rect">
            <a:avLst/>
          </a:prstGeom>
          <a:ln>
            <a:noFill/>
          </a:ln>
          <a:effectLst>
            <a:outerShdw blurRad="292100" dist="139700" dir="2700000" algn="tl" rotWithShape="0">
              <a:srgbClr val="333333">
                <a:alpha val="65000"/>
              </a:srgbClr>
            </a:outerShdw>
          </a:effectLst>
        </p:spPr>
      </p:pic>
      <p:pic>
        <p:nvPicPr>
          <p:cNvPr id="318467" name="Picture 3"/>
          <p:cNvPicPr>
            <a:picLocks noChangeAspect="1" noChangeArrowheads="1"/>
          </p:cNvPicPr>
          <p:nvPr/>
        </p:nvPicPr>
        <p:blipFill>
          <a:blip r:embed="rId4" cstate="print"/>
          <a:srcRect/>
          <a:stretch>
            <a:fillRect/>
          </a:stretch>
        </p:blipFill>
        <p:spPr bwMode="auto">
          <a:xfrm>
            <a:off x="4419600" y="685800"/>
            <a:ext cx="4648200" cy="60864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52400" y="773668"/>
            <a:ext cx="4191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solidFill>
                  <a:prstClr val="black"/>
                </a:solidFill>
              </a:rPr>
              <a:t>2009 over 11 Million ILL requests </a:t>
            </a:r>
            <a:r>
              <a:rPr lang="en-US" i="1" dirty="0" smtClean="0">
                <a:solidFill>
                  <a:prstClr val="black"/>
                </a:solidFill>
              </a:rPr>
              <a:t>(ALA)</a:t>
            </a:r>
            <a:endParaRPr lang="en-US" i="1" dirty="0">
              <a:solidFill>
                <a:prstClr val="black"/>
              </a:solidFill>
            </a:endParaRPr>
          </a:p>
        </p:txBody>
      </p:sp>
      <p:sp>
        <p:nvSpPr>
          <p:cNvPr id="7" name="TextBox 6"/>
          <p:cNvSpPr txBox="1"/>
          <p:nvPr/>
        </p:nvSpPr>
        <p:spPr>
          <a:xfrm>
            <a:off x="0" y="1524000"/>
            <a:ext cx="4419600" cy="338554"/>
          </a:xfrm>
          <a:prstGeom prst="rect">
            <a:avLst/>
          </a:prstGeom>
          <a:noFill/>
        </p:spPr>
        <p:txBody>
          <a:bodyPr wrap="square" rtlCol="0">
            <a:spAutoFit/>
          </a:bodyPr>
          <a:lstStyle/>
          <a:p>
            <a:pPr algn="ctr"/>
            <a:r>
              <a:rPr lang="en-US" sz="1600" dirty="0" smtClean="0">
                <a:solidFill>
                  <a:prstClr val="black"/>
                </a:solidFill>
              </a:rPr>
              <a:t>Association of Research Libraries 2007-2008</a:t>
            </a:r>
            <a:endParaRPr lang="en-US" sz="1600" dirty="0">
              <a:solidFill>
                <a:prstClr val="black"/>
              </a:solidFill>
            </a:endParaRPr>
          </a:p>
        </p:txBody>
      </p:sp>
      <p:sp>
        <p:nvSpPr>
          <p:cNvPr id="8" name="Oval 7"/>
          <p:cNvSpPr/>
          <p:nvPr/>
        </p:nvSpPr>
        <p:spPr>
          <a:xfrm>
            <a:off x="2514600" y="5486400"/>
            <a:ext cx="1143000" cy="3810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1" name="Oval 10"/>
          <p:cNvSpPr/>
          <p:nvPr/>
        </p:nvSpPr>
        <p:spPr>
          <a:xfrm>
            <a:off x="8001000" y="55626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2" name="Oval 11"/>
          <p:cNvSpPr/>
          <p:nvPr/>
        </p:nvSpPr>
        <p:spPr>
          <a:xfrm>
            <a:off x="8001000" y="11430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51333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B</a:t>
            </a:r>
            <a:endParaRPr lang="en-US" b="1" dirty="0"/>
          </a:p>
        </p:txBody>
      </p:sp>
      <p:sp>
        <p:nvSpPr>
          <p:cNvPr id="3" name="Content Placeholder 2"/>
          <p:cNvSpPr>
            <a:spLocks noGrp="1"/>
          </p:cNvSpPr>
          <p:nvPr>
            <p:ph idx="1"/>
          </p:nvPr>
        </p:nvSpPr>
        <p:spPr>
          <a:xfrm>
            <a:off x="457200" y="1600201"/>
            <a:ext cx="8229600" cy="1066800"/>
          </a:xfrm>
        </p:spPr>
        <p:txBody>
          <a:bodyPr>
            <a:normAutofit/>
          </a:bodyPr>
          <a:lstStyle/>
          <a:p>
            <a:pPr>
              <a:buNone/>
            </a:pPr>
            <a:r>
              <a:rPr lang="en-US" dirty="0" smtClean="0"/>
              <a:t>Using the example below, do you agree with the GDM recommendation? </a:t>
            </a:r>
          </a:p>
          <a:p>
            <a:pPr>
              <a:buNone/>
            </a:pPr>
            <a:endParaRPr lang="en-US" dirty="0"/>
          </a:p>
        </p:txBody>
      </p:sp>
      <p:pic>
        <p:nvPicPr>
          <p:cNvPr id="4" name="Picture 3"/>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t="6750" r="1993"/>
          <a:stretch>
            <a:fillRect/>
          </a:stretch>
        </p:blipFill>
        <p:spPr bwMode="auto">
          <a:xfrm>
            <a:off x="1295400" y="2667000"/>
            <a:ext cx="6477000" cy="4191000"/>
          </a:xfrm>
          <a:prstGeom prst="rect">
            <a:avLst/>
          </a:prstGeom>
          <a:noFill/>
          <a:ln w="9525">
            <a:noFill/>
            <a:miter lim="800000"/>
            <a:headEnd/>
            <a:tailEnd/>
          </a:ln>
        </p:spPr>
      </p:pic>
      <p:pic>
        <p:nvPicPr>
          <p:cNvPr id="5" name="Picture 4"/>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t="6750" r="1993"/>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4922460" y="6305112"/>
            <a:ext cx="422154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7</a:t>
            </a:r>
            <a:r>
              <a:rPr lang="en-US" sz="2800" dirty="0" smtClean="0"/>
              <a:t> in workbook.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b="1" dirty="0" smtClean="0"/>
              <a:t>Questions?</a:t>
            </a:r>
            <a:endParaRPr lang="en-US" sz="4000" b="1" dirty="0"/>
          </a:p>
        </p:txBody>
      </p:sp>
      <p:sp>
        <p:nvSpPr>
          <p:cNvPr id="3" name="Slide Number Placeholder 2"/>
          <p:cNvSpPr>
            <a:spLocks noGrp="1"/>
          </p:cNvSpPr>
          <p:nvPr>
            <p:ph type="sldNum" sz="quarter" idx="12"/>
          </p:nvPr>
        </p:nvSpPr>
        <p:spPr/>
        <p:txBody>
          <a:bodyPr/>
          <a:lstStyle/>
          <a:p>
            <a:pPr>
              <a:defRPr/>
            </a:pPr>
            <a:fld id="{46595C16-B71B-4E93-BE2E-0BC072D3E048}" type="slidenum">
              <a:rPr lang="en-US" sz="1300" kern="1200" smtClean="0">
                <a:solidFill>
                  <a:srgbClr val="000000"/>
                </a:solidFill>
                <a:latin typeface="Arial"/>
                <a:ea typeface="+mn-ea"/>
                <a:cs typeface="Arial"/>
              </a:rPr>
              <a:pPr>
                <a:defRPr/>
              </a:pPr>
              <a:t>61</a:t>
            </a:fld>
            <a:endParaRPr lang="en-US" sz="1300" kern="1200" dirty="0">
              <a:solidFill>
                <a:srgbClr val="000000"/>
              </a:solidFill>
              <a:latin typeface="Arial"/>
              <a:ea typeface="+mn-ea"/>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Collection Management and Evaluation Using GDM</a:t>
            </a:r>
            <a:endParaRPr lang="en-US" dirty="0"/>
          </a:p>
        </p:txBody>
      </p:sp>
      <p:sp>
        <p:nvSpPr>
          <p:cNvPr id="5" name="Text Placeholder 4"/>
          <p:cNvSpPr>
            <a:spLocks noGrp="1"/>
          </p:cNvSpPr>
          <p:nvPr>
            <p:ph type="body" idx="1"/>
          </p:nvPr>
        </p:nvSpPr>
        <p:spPr/>
        <p:txBody>
          <a:bodyPr/>
          <a:lstStyle/>
          <a:p>
            <a:r>
              <a:rPr lang="en-US" dirty="0" smtClean="0"/>
              <a:t>GIST Gift and </a:t>
            </a:r>
            <a:r>
              <a:rPr lang="en-US" dirty="0" err="1" smtClean="0"/>
              <a:t>Deselection</a:t>
            </a:r>
            <a:r>
              <a:rPr lang="en-US" dirty="0" smtClean="0"/>
              <a:t> Manager</a:t>
            </a:r>
            <a:endParaRPr lang="en-US" dirty="0"/>
          </a:p>
        </p:txBody>
      </p:sp>
    </p:spTree>
    <p:extLst>
      <p:ext uri="{BB962C8B-B14F-4D97-AF65-F5344CB8AC3E}">
        <p14:creationId xmlns:p14="http://schemas.microsoft.com/office/powerpoint/2010/main" val="17302555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915400" cy="685800"/>
          </a:xfrm>
        </p:spPr>
        <p:txBody>
          <a:bodyPr>
            <a:normAutofit fontScale="90000"/>
          </a:bodyPr>
          <a:lstStyle/>
          <a:p>
            <a:r>
              <a:rPr lang="en-US" dirty="0" smtClean="0"/>
              <a:t>GIST Deselection Manager: item by item</a:t>
            </a:r>
            <a:endParaRPr lang="en-US" dirty="0"/>
          </a:p>
        </p:txBody>
      </p:sp>
      <p:sp>
        <p:nvSpPr>
          <p:cNvPr id="2" name="Slide Number Placeholder 1"/>
          <p:cNvSpPr>
            <a:spLocks noGrp="1"/>
          </p:cNvSpPr>
          <p:nvPr>
            <p:ph type="sldNum" sz="quarter" idx="12"/>
          </p:nvPr>
        </p:nvSpPr>
        <p:spPr/>
        <p:txBody>
          <a:bodyPr/>
          <a:lstStyle/>
          <a:p>
            <a:pPr>
              <a:defRPr/>
            </a:pPr>
            <a:fld id="{622C5E51-3621-41D2-8FA4-9142A115DC6B}" type="slidenum">
              <a:rPr lang="en-US" sz="1300" kern="1200" smtClean="0">
                <a:solidFill>
                  <a:srgbClr val="000000"/>
                </a:solidFill>
                <a:latin typeface="Arial"/>
                <a:ea typeface="+mn-ea"/>
                <a:cs typeface="Arial"/>
              </a:rPr>
              <a:pPr>
                <a:defRPr/>
              </a:pPr>
              <a:t>63</a:t>
            </a:fld>
            <a:endParaRPr lang="en-US" sz="1300" kern="1200" dirty="0">
              <a:solidFill>
                <a:srgbClr val="000000"/>
              </a:solidFill>
              <a:latin typeface="Arial"/>
              <a:ea typeface="+mn-ea"/>
              <a:cs typeface="Arial"/>
            </a:endParaRPr>
          </a:p>
        </p:txBody>
      </p:sp>
      <p:pic>
        <p:nvPicPr>
          <p:cNvPr id="5123" name="Picture 3"/>
          <p:cNvPicPr>
            <a:picLocks noChangeAspect="1" noChangeArrowheads="1"/>
          </p:cNvPicPr>
          <p:nvPr/>
        </p:nvPicPr>
        <p:blipFill>
          <a:blip r:embed="rId3" cstate="print"/>
          <a:srcRect/>
          <a:stretch>
            <a:fillRect/>
          </a:stretch>
        </p:blipFill>
        <p:spPr bwMode="auto">
          <a:xfrm>
            <a:off x="0" y="689390"/>
            <a:ext cx="9144000" cy="6109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a:t>
            </a:r>
            <a:endParaRPr lang="en-US" dirty="0"/>
          </a:p>
        </p:txBody>
      </p:sp>
      <p:graphicFrame>
        <p:nvGraphicFramePr>
          <p:cNvPr id="4" name="Table 3"/>
          <p:cNvGraphicFramePr>
            <a:graphicFrameLocks noGrp="1"/>
          </p:cNvGraphicFramePr>
          <p:nvPr/>
        </p:nvGraphicFramePr>
        <p:xfrm>
          <a:off x="838200" y="1371596"/>
          <a:ext cx="7315200" cy="5096015"/>
        </p:xfrm>
        <a:graphic>
          <a:graphicData uri="http://schemas.openxmlformats.org/drawingml/2006/table">
            <a:tbl>
              <a:tblPr/>
              <a:tblGrid>
                <a:gridCol w="3505200"/>
                <a:gridCol w="3810000"/>
              </a:tblGrid>
              <a:tr h="494021">
                <a:tc gridSpan="2">
                  <a:txBody>
                    <a:bodyPr/>
                    <a:lstStyle/>
                    <a:p>
                      <a:pPr marL="0" marR="0">
                        <a:lnSpc>
                          <a:spcPct val="115000"/>
                        </a:lnSpc>
                        <a:spcBef>
                          <a:spcPts val="0"/>
                        </a:spcBef>
                        <a:spcAft>
                          <a:spcPts val="1000"/>
                        </a:spcAft>
                      </a:pPr>
                      <a:r>
                        <a:rPr lang="en-US" sz="1600" b="1" dirty="0">
                          <a:latin typeface="Calibri"/>
                          <a:ea typeface="Calibri"/>
                          <a:cs typeface="Times New Roman"/>
                        </a:rPr>
                        <a:t>Activity A: </a:t>
                      </a:r>
                      <a:r>
                        <a:rPr lang="en-US" sz="1600" dirty="0">
                          <a:latin typeface="Calibri"/>
                          <a:ea typeface="Calibri"/>
                          <a:cs typeface="Times New Roman"/>
                        </a:rPr>
                        <a:t>Consider the following table of criteria; which ones matter when deselecting materials?</a:t>
                      </a:r>
                      <a:r>
                        <a:rPr lang="en-US" sz="1600" b="1" dirty="0">
                          <a:latin typeface="Calibri"/>
                          <a:ea typeface="Calibri"/>
                          <a:cs typeface="Times New Roman"/>
                        </a:rPr>
                        <a:t>  Why?</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494019">
                <a:tc>
                  <a:txBody>
                    <a:bodyPr/>
                    <a:lstStyle/>
                    <a:p>
                      <a:pPr marL="0" marR="0" algn="ctr">
                        <a:lnSpc>
                          <a:spcPct val="115000"/>
                        </a:lnSpc>
                        <a:spcBef>
                          <a:spcPts val="0"/>
                        </a:spcBef>
                        <a:spcAft>
                          <a:spcPts val="1000"/>
                        </a:spcAft>
                      </a:pPr>
                      <a:r>
                        <a:rPr lang="en-US" sz="1800" b="1">
                          <a:latin typeface="Calibri"/>
                          <a:ea typeface="Calibri"/>
                          <a:cs typeface="Times New Roman"/>
                        </a:rPr>
                        <a:t>Holdings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Calibri"/>
                          <a:ea typeface="Calibri"/>
                          <a:cs typeface="Times New Roman"/>
                        </a:rPr>
                        <a:t>Collection Profile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038">
                <a:tc>
                  <a:txBody>
                    <a:bodyPr/>
                    <a:lstStyle/>
                    <a:p>
                      <a:pPr marL="0" marR="0">
                        <a:lnSpc>
                          <a:spcPct val="115000"/>
                        </a:lnSpc>
                        <a:spcBef>
                          <a:spcPts val="0"/>
                        </a:spcBef>
                        <a:spcAft>
                          <a:spcPts val="1000"/>
                        </a:spcAft>
                      </a:pPr>
                      <a:r>
                        <a:rPr lang="en-US" sz="1400" b="1">
                          <a:latin typeface="Calibri"/>
                          <a:ea typeface="Calibri"/>
                          <a:cs typeface="Times New Roman"/>
                        </a:rPr>
                        <a:t>Local &amp; Format duplication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LC or Dewey areas in scope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426">
                <a:tc>
                  <a:txBody>
                    <a:bodyPr/>
                    <a:lstStyle/>
                    <a:p>
                      <a:pPr marL="0" marR="0">
                        <a:lnSpc>
                          <a:spcPct val="115000"/>
                        </a:lnSpc>
                        <a:spcBef>
                          <a:spcPts val="0"/>
                        </a:spcBef>
                        <a:spcAft>
                          <a:spcPts val="1000"/>
                        </a:spcAft>
                      </a:pPr>
                      <a:r>
                        <a:rPr lang="en-US" sz="1400" b="1">
                          <a:latin typeface="Calibri"/>
                          <a:ea typeface="Calibri"/>
                          <a:cs typeface="Times New Roman"/>
                        </a:rPr>
                        <a:t>Consortia (e.g. held by more than 3 libraries)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LC or Dewey areas out of scope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Region or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Publication Dates (newer than, older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Full Text (e.g. held free full-text by Hathi)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Publisher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25">
                <a:tc>
                  <a:txBody>
                    <a:bodyPr/>
                    <a:lstStyle/>
                    <a:p>
                      <a:pPr marL="0" marR="0">
                        <a:lnSpc>
                          <a:spcPct val="115000"/>
                        </a:lnSpc>
                        <a:spcBef>
                          <a:spcPts val="0"/>
                        </a:spcBef>
                        <a:spcAft>
                          <a:spcPts val="1000"/>
                        </a:spcAft>
                      </a:pPr>
                      <a:r>
                        <a:rPr lang="en-US" sz="1400" b="1">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dirty="0">
                          <a:latin typeface="Calibri"/>
                          <a:ea typeface="Calibri"/>
                          <a:cs typeface="Times New Roman"/>
                        </a:rPr>
                        <a:t>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2800" dirty="0" smtClean="0"/>
              <a:t>GIST Deselection Manager: Batch Analysis</a:t>
            </a:r>
            <a:endParaRPr lang="en-US" sz="2800" dirty="0"/>
          </a:p>
        </p:txBody>
      </p:sp>
      <p:sp>
        <p:nvSpPr>
          <p:cNvPr id="9" name="Content Placeholder 8"/>
          <p:cNvSpPr>
            <a:spLocks noGrp="1"/>
          </p:cNvSpPr>
          <p:nvPr>
            <p:ph sz="quarter" idx="1"/>
          </p:nvPr>
        </p:nvSpPr>
        <p:spPr>
          <a:xfrm>
            <a:off x="228600" y="609600"/>
            <a:ext cx="8229600" cy="4937760"/>
          </a:xfrm>
        </p:spPr>
        <p:txBody>
          <a:bodyPr/>
          <a:lstStyle/>
          <a:p>
            <a:pPr>
              <a:buNone/>
            </a:pPr>
            <a:r>
              <a:rPr lang="en-US" b="1" dirty="0" smtClean="0"/>
              <a:t>Batch Deselection</a:t>
            </a:r>
            <a:endParaRPr lang="en-US" b="1" dirty="0"/>
          </a:p>
        </p:txBody>
      </p:sp>
      <p:pic>
        <p:nvPicPr>
          <p:cNvPr id="3" name="Picture 2"/>
          <p:cNvPicPr>
            <a:picLocks noChangeAspect="1" noChangeArrowheads="1"/>
          </p:cNvPicPr>
          <p:nvPr/>
        </p:nvPicPr>
        <p:blipFill>
          <a:blip r:embed="rId3" cstate="print"/>
          <a:srcRect/>
          <a:stretch>
            <a:fillRect/>
          </a:stretch>
        </p:blipFill>
        <p:spPr bwMode="auto">
          <a:xfrm>
            <a:off x="76200" y="1066800"/>
            <a:ext cx="9067800" cy="5048053"/>
          </a:xfrm>
          <a:prstGeom prst="rect">
            <a:avLst/>
          </a:prstGeom>
          <a:noFill/>
          <a:ln w="9525">
            <a:noFill/>
            <a:miter lim="800000"/>
            <a:headEnd/>
            <a:tailEnd/>
          </a:ln>
        </p:spPr>
      </p:pic>
      <p:sp>
        <p:nvSpPr>
          <p:cNvPr id="7" name="Rounded Rectangle 6"/>
          <p:cNvSpPr/>
          <p:nvPr/>
        </p:nvSpPr>
        <p:spPr bwMode="auto">
          <a:xfrm>
            <a:off x="2971800" y="609600"/>
            <a:ext cx="6172200" cy="2590800"/>
          </a:xfrm>
          <a:prstGeom prst="roundRect">
            <a:avLst>
              <a:gd name="adj" fmla="val 1075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5551" tIns="47775" rIns="95551" bIns="47775" numCol="1" rtlCol="0" anchor="t" anchorCtr="0" compatLnSpc="1">
            <a:prstTxWarp prst="textNoShape">
              <a:avLst/>
            </a:prstTxWarp>
          </a:bodyPr>
          <a:lstStyle/>
          <a:p>
            <a:pPr marL="358316" indent="-358316" defTabSz="955508" fontAlgn="base">
              <a:spcBef>
                <a:spcPts val="0"/>
              </a:spcBef>
              <a:spcAft>
                <a:spcPct val="0"/>
              </a:spcAft>
              <a:buFontTx/>
              <a:buAutoNum type="arabicPeriod"/>
            </a:pPr>
            <a:r>
              <a:rPr lang="en-US" sz="1600" dirty="0" smtClean="0">
                <a:solidFill>
                  <a:srgbClr val="000000"/>
                </a:solidFill>
                <a:latin typeface="Garamond" pitchFamily="18" charset="0"/>
                <a:cs typeface="Times New Roman" pitchFamily="18" charset="0"/>
              </a:rPr>
              <a:t>Import ISBN &amp;/or OCLC# using an ILS report (e.g. 0 or low use report as a simple delimited file)</a:t>
            </a:r>
          </a:p>
          <a:p>
            <a:pPr marL="358316" indent="-358316" defTabSz="955508" fontAlgn="base">
              <a:spcBef>
                <a:spcPts val="0"/>
              </a:spcBef>
              <a:spcAft>
                <a:spcPct val="0"/>
              </a:spcAft>
              <a:buFontTx/>
              <a:buAutoNum type="arabicPeriod"/>
            </a:pPr>
            <a:r>
              <a:rPr lang="en-US" sz="1600" dirty="0" smtClean="0">
                <a:solidFill>
                  <a:srgbClr val="000000"/>
                </a:solidFill>
                <a:latin typeface="Garamond" pitchFamily="18" charset="0"/>
                <a:cs typeface="Times New Roman" pitchFamily="18" charset="0"/>
              </a:rPr>
              <a:t>Run Batch Processing – GIST exports Excel file.</a:t>
            </a:r>
          </a:p>
          <a:p>
            <a:pPr marL="358316" indent="-358316" defTabSz="955508">
              <a:spcBef>
                <a:spcPts val="0"/>
              </a:spcBef>
              <a:buFontTx/>
              <a:buAutoNum type="arabicPeriod"/>
            </a:pPr>
            <a:r>
              <a:rPr lang="en-US" sz="1600" dirty="0" smtClean="0">
                <a:solidFill>
                  <a:srgbClr val="000000"/>
                </a:solidFill>
                <a:latin typeface="Garamond" pitchFamily="18" charset="0"/>
                <a:cs typeface="Times New Roman" pitchFamily="18" charset="0"/>
              </a:rPr>
              <a:t>Review GDM data: </a:t>
            </a:r>
            <a:r>
              <a:rPr lang="en-US" sz="1600" dirty="0">
                <a:solidFill>
                  <a:srgbClr val="000000"/>
                </a:solidFill>
                <a:latin typeface="Garamond" pitchFamily="18" charset="0"/>
                <a:cs typeface="Times New Roman" pitchFamily="18" charset="0"/>
              </a:rPr>
              <a:t>Free full text, price, accepted by Better World Books, </a:t>
            </a:r>
            <a:r>
              <a:rPr lang="en-US" sz="1600" dirty="0" smtClean="0">
                <a:solidFill>
                  <a:srgbClr val="000000"/>
                </a:solidFill>
                <a:latin typeface="Garamond" pitchFamily="18" charset="0"/>
                <a:cs typeface="Times New Roman" pitchFamily="18" charset="0"/>
              </a:rPr>
              <a:t>regional holdings, &amp; more.</a:t>
            </a:r>
            <a:endParaRPr lang="en-US" sz="1600" dirty="0">
              <a:solidFill>
                <a:srgbClr val="000000"/>
              </a:solidFill>
              <a:latin typeface="Garamond" pitchFamily="18" charset="0"/>
              <a:cs typeface="Times New Roman" pitchFamily="18" charset="0"/>
            </a:endParaRPr>
          </a:p>
          <a:p>
            <a:pPr marL="358316" indent="-358316" defTabSz="955508" fontAlgn="base">
              <a:spcBef>
                <a:spcPts val="0"/>
              </a:spcBef>
              <a:spcAft>
                <a:spcPct val="0"/>
              </a:spcAft>
              <a:buFontTx/>
              <a:buAutoNum type="arabicPeriod"/>
            </a:pPr>
            <a:r>
              <a:rPr lang="en-US" sz="1600" dirty="0" smtClean="0">
                <a:solidFill>
                  <a:srgbClr val="000000"/>
                </a:solidFill>
                <a:latin typeface="Garamond" pitchFamily="18" charset="0"/>
                <a:cs typeface="Times New Roman" pitchFamily="18" charset="0"/>
              </a:rPr>
              <a:t>Sort by values, make decisions, then… </a:t>
            </a:r>
            <a:endParaRPr lang="en-US" sz="1600" dirty="0">
              <a:solidFill>
                <a:srgbClr val="000000"/>
              </a:solidFill>
              <a:latin typeface="Garamond" pitchFamily="18" charset="0"/>
              <a:cs typeface="Times New Roman" pitchFamily="18" charset="0"/>
            </a:endParaRPr>
          </a:p>
          <a:p>
            <a:pPr marL="358316" indent="-358316" defTabSz="955508" fontAlgn="base">
              <a:spcBef>
                <a:spcPts val="0"/>
              </a:spcBef>
              <a:spcAft>
                <a:spcPct val="0"/>
              </a:spcAft>
              <a:buFontTx/>
              <a:buAutoNum type="arabicPeriod"/>
            </a:pPr>
            <a:r>
              <a:rPr lang="en-US" sz="1600" dirty="0" smtClean="0">
                <a:solidFill>
                  <a:srgbClr val="000000"/>
                </a:solidFill>
                <a:latin typeface="Garamond" pitchFamily="18" charset="0"/>
                <a:cs typeface="Times New Roman" pitchFamily="18" charset="0"/>
              </a:rPr>
              <a:t>Batch remove from OCLC using </a:t>
            </a:r>
            <a:r>
              <a:rPr lang="en-US" sz="1600" dirty="0" err="1" smtClean="0">
                <a:solidFill>
                  <a:srgbClr val="000000"/>
                </a:solidFill>
                <a:latin typeface="Garamond" pitchFamily="18" charset="0"/>
                <a:cs typeface="Times New Roman" pitchFamily="18" charset="0"/>
              </a:rPr>
              <a:t>Connexion</a:t>
            </a:r>
            <a:endParaRPr lang="en-US" sz="1600" dirty="0" smtClean="0">
              <a:solidFill>
                <a:srgbClr val="000000"/>
              </a:solidFill>
              <a:latin typeface="Garamond" pitchFamily="18" charset="0"/>
              <a:cs typeface="Times New Roman" pitchFamily="18" charset="0"/>
            </a:endParaRPr>
          </a:p>
          <a:p>
            <a:pPr defTabSz="955508" fontAlgn="base">
              <a:spcBef>
                <a:spcPts val="0"/>
              </a:spcBef>
              <a:spcAft>
                <a:spcPct val="0"/>
              </a:spcAft>
            </a:pPr>
            <a:r>
              <a:rPr lang="en-US" sz="1600" dirty="0">
                <a:solidFill>
                  <a:srgbClr val="000000"/>
                </a:solidFill>
                <a:latin typeface="Garamond" pitchFamily="18" charset="0"/>
                <a:cs typeface="Times New Roman" pitchFamily="18" charset="0"/>
              </a:rPr>
              <a:t> </a:t>
            </a:r>
            <a:r>
              <a:rPr lang="en-US" sz="1600" dirty="0" smtClean="0">
                <a:solidFill>
                  <a:srgbClr val="000000"/>
                </a:solidFill>
                <a:latin typeface="Garamond" pitchFamily="18" charset="0"/>
                <a:cs typeface="Times New Roman" pitchFamily="18" charset="0"/>
              </a:rPr>
              <a:t>     (or convert records for full-text holdings?)</a:t>
            </a:r>
          </a:p>
        </p:txBody>
      </p:sp>
      <p:pic>
        <p:nvPicPr>
          <p:cNvPr id="4" name="Picture 2"/>
          <p:cNvPicPr>
            <a:picLocks noChangeAspect="1" noChangeArrowheads="1"/>
          </p:cNvPicPr>
          <p:nvPr/>
        </p:nvPicPr>
        <p:blipFill>
          <a:blip r:embed="rId4" cstate="print"/>
          <a:srcRect/>
          <a:stretch>
            <a:fillRect/>
          </a:stretch>
        </p:blipFill>
        <p:spPr bwMode="auto">
          <a:xfrm>
            <a:off x="0" y="2743200"/>
            <a:ext cx="9130148" cy="3810000"/>
          </a:xfrm>
          <a:prstGeom prst="rect">
            <a:avLst/>
          </a:prstGeom>
          <a:ln>
            <a:noFill/>
          </a:ln>
          <a:effectLst>
            <a:outerShdw blurRad="292100" dist="139700" dir="2700000" algn="tl" rotWithShape="0">
              <a:srgbClr val="333333">
                <a:alpha val="65000"/>
              </a:srgbClr>
            </a:outerShdw>
          </a:effectLst>
        </p:spPr>
      </p:pic>
      <p:sp>
        <p:nvSpPr>
          <p:cNvPr id="8" name="Cloud Callout 7"/>
          <p:cNvSpPr/>
          <p:nvPr/>
        </p:nvSpPr>
        <p:spPr bwMode="auto">
          <a:xfrm>
            <a:off x="838200" y="2743200"/>
            <a:ext cx="8077200" cy="3276600"/>
          </a:xfrm>
          <a:prstGeom prst="cloudCallout">
            <a:avLst/>
          </a:prstGeom>
          <a:solidFill>
            <a:schemeClr val="bg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5551" tIns="47775" rIns="95551" bIns="47775" numCol="1" rtlCol="0" anchor="t" anchorCtr="0" compatLnSpc="1">
            <a:prstTxWarp prst="textNoShape">
              <a:avLst/>
            </a:prstTxWarp>
          </a:bodyPr>
          <a:lstStyle/>
          <a:p>
            <a:pPr lvl="1" defTabSz="955508">
              <a:spcBef>
                <a:spcPts val="0"/>
              </a:spcBef>
            </a:pPr>
            <a:r>
              <a:rPr lang="en-US" sz="3200" b="1" dirty="0" smtClean="0">
                <a:solidFill>
                  <a:schemeClr val="accent2"/>
                </a:solidFill>
                <a:latin typeface="Garamond" pitchFamily="18" charset="0"/>
                <a:cs typeface="Times New Roman" pitchFamily="18" charset="0"/>
              </a:rPr>
              <a:t>Possible Uses: </a:t>
            </a:r>
          </a:p>
          <a:p>
            <a:pPr marL="914400" lvl="1" indent="-457200" defTabSz="955508">
              <a:spcBef>
                <a:spcPts val="0"/>
              </a:spcBef>
              <a:buFont typeface="Arial" pitchFamily="34" charset="0"/>
              <a:buChar char="•"/>
            </a:pPr>
            <a:r>
              <a:rPr lang="en-US" sz="2400" b="1" dirty="0" smtClean="0">
                <a:solidFill>
                  <a:schemeClr val="accent2"/>
                </a:solidFill>
                <a:latin typeface="Garamond" pitchFamily="18" charset="0"/>
                <a:cs typeface="Times New Roman" pitchFamily="18" charset="0"/>
              </a:rPr>
              <a:t>Book and journal overlap analysis</a:t>
            </a:r>
          </a:p>
          <a:p>
            <a:pPr marL="914400" lvl="1" indent="-457200" defTabSz="955508">
              <a:spcBef>
                <a:spcPts val="0"/>
              </a:spcBef>
              <a:buFont typeface="Arial" pitchFamily="34" charset="0"/>
              <a:buChar char="•"/>
            </a:pPr>
            <a:r>
              <a:rPr lang="en-US" sz="2400" b="1" dirty="0" smtClean="0">
                <a:solidFill>
                  <a:schemeClr val="accent2"/>
                </a:solidFill>
                <a:latin typeface="Garamond" pitchFamily="18" charset="0"/>
                <a:cs typeface="Times New Roman" pitchFamily="18" charset="0"/>
              </a:rPr>
              <a:t>Identifying works to digitize</a:t>
            </a:r>
          </a:p>
          <a:p>
            <a:pPr marL="914400" lvl="1" indent="-457200" defTabSz="955508">
              <a:spcBef>
                <a:spcPts val="0"/>
              </a:spcBef>
              <a:buFont typeface="Arial" pitchFamily="34" charset="0"/>
              <a:buChar char="•"/>
            </a:pPr>
            <a:r>
              <a:rPr lang="en-US" sz="2400" b="1" dirty="0" smtClean="0">
                <a:solidFill>
                  <a:schemeClr val="accent2"/>
                </a:solidFill>
                <a:latin typeface="Garamond" pitchFamily="18" charset="0"/>
                <a:cs typeface="Times New Roman" pitchFamily="18" charset="0"/>
              </a:rPr>
              <a:t>Identifying materials for special collections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dirty="0" smtClean="0"/>
              <a:t>Extreme Weeding 2010</a:t>
            </a:r>
            <a:endParaRPr lang="en-US" dirty="0"/>
          </a:p>
        </p:txBody>
      </p:sp>
      <p:sp>
        <p:nvSpPr>
          <p:cNvPr id="3" name="Slide Number Placeholder 2"/>
          <p:cNvSpPr>
            <a:spLocks noGrp="1"/>
          </p:cNvSpPr>
          <p:nvPr>
            <p:ph type="sldNum" sz="quarter" idx="12"/>
          </p:nvPr>
        </p:nvSpPr>
        <p:spPr/>
        <p:txBody>
          <a:bodyPr/>
          <a:lstStyle/>
          <a:p>
            <a:pPr>
              <a:defRPr/>
            </a:pPr>
            <a:fld id="{46595C16-B71B-4E93-BE2E-0BC072D3E048}" type="slidenum">
              <a:rPr lang="en-US" sz="1300" kern="1200" smtClean="0">
                <a:solidFill>
                  <a:srgbClr val="000000"/>
                </a:solidFill>
                <a:latin typeface="Arial"/>
                <a:ea typeface="+mn-ea"/>
                <a:cs typeface="Arial"/>
              </a:rPr>
              <a:pPr>
                <a:defRPr/>
              </a:pPr>
              <a:t>66</a:t>
            </a:fld>
            <a:endParaRPr lang="en-US" sz="1300" kern="1200" dirty="0">
              <a:solidFill>
                <a:srgbClr val="000000"/>
              </a:solidFill>
              <a:latin typeface="Arial"/>
              <a:ea typeface="+mn-ea"/>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725193683"/>
              </p:ext>
            </p:extLst>
          </p:nvPr>
        </p:nvGraphicFramePr>
        <p:xfrm>
          <a:off x="1143000" y="1371600"/>
          <a:ext cx="6781800" cy="812800"/>
        </p:xfrm>
        <a:graphic>
          <a:graphicData uri="http://schemas.openxmlformats.org/drawingml/2006/table">
            <a:tbl>
              <a:tblPr firstRow="1" bandRow="1">
                <a:tableStyleId>{5C22544A-7EE6-4342-B048-85BDC9FD1C3A}</a:tableStyleId>
              </a:tblPr>
              <a:tblGrid>
                <a:gridCol w="6781800"/>
              </a:tblGrid>
              <a:tr h="812800">
                <a:tc>
                  <a:txBody>
                    <a:bodyPr/>
                    <a:lstStyle/>
                    <a:p>
                      <a:pPr algn="ctr"/>
                      <a:r>
                        <a:rPr lang="en-US" sz="2200" b="0" dirty="0" smtClean="0">
                          <a:effectLst>
                            <a:outerShdw blurRad="38100" dist="38100" dir="2700000" algn="tl">
                              <a:srgbClr val="000000">
                                <a:alpha val="43137"/>
                              </a:srgbClr>
                            </a:outerShdw>
                          </a:effectLst>
                        </a:rPr>
                        <a:t>13 % of title</a:t>
                      </a:r>
                      <a:r>
                        <a:rPr lang="en-US" sz="2200" b="0" baseline="0" dirty="0" smtClean="0">
                          <a:effectLst>
                            <a:outerShdw blurRad="38100" dist="38100" dir="2700000" algn="tl">
                              <a:srgbClr val="000000">
                                <a:alpha val="43137"/>
                              </a:srgbClr>
                            </a:outerShdw>
                          </a:effectLst>
                        </a:rPr>
                        <a:t>s in storage are</a:t>
                      </a:r>
                      <a:r>
                        <a:rPr lang="en-US" sz="2200" b="0" dirty="0" smtClean="0">
                          <a:effectLst>
                            <a:outerShdw blurRad="38100" dist="38100" dir="2700000" algn="tl">
                              <a:srgbClr val="000000">
                                <a:alpha val="43137"/>
                              </a:srgbClr>
                            </a:outerShdw>
                          </a:effectLst>
                        </a:rPr>
                        <a:t> available FULL-TEXT through Hathi Trust digital</a:t>
                      </a:r>
                      <a:r>
                        <a:rPr lang="en-US" sz="2200" b="0" baseline="0" dirty="0" smtClean="0">
                          <a:effectLst>
                            <a:outerShdw blurRad="38100" dist="38100" dir="2700000" algn="tl">
                              <a:srgbClr val="000000">
                                <a:alpha val="43137"/>
                              </a:srgbClr>
                            </a:outerShdw>
                          </a:effectLst>
                        </a:rPr>
                        <a:t> repository</a:t>
                      </a:r>
                      <a:endParaRPr lang="en-US" sz="2200" b="0" dirty="0">
                        <a:effectLst>
                          <a:outerShdw blurRad="38100" dist="38100" dir="2700000" algn="tl">
                            <a:srgbClr val="000000">
                              <a:alpha val="43137"/>
                            </a:srgbClr>
                          </a:outerShdw>
                        </a:effectLst>
                      </a:endParaRPr>
                    </a:p>
                  </a:txBody>
                  <a:tcPr/>
                </a:tc>
              </a:tr>
            </a:tbl>
          </a:graphicData>
        </a:graphic>
      </p:graphicFrame>
      <p:graphicFrame>
        <p:nvGraphicFramePr>
          <p:cNvPr id="5" name="Chart 4"/>
          <p:cNvGraphicFramePr/>
          <p:nvPr>
            <p:extLst>
              <p:ext uri="{D42A27DB-BD31-4B8C-83A1-F6EECF244321}">
                <p14:modId xmlns:p14="http://schemas.microsoft.com/office/powerpoint/2010/main" val="2763985730"/>
              </p:ext>
            </p:extLst>
          </p:nvPr>
        </p:nvGraphicFramePr>
        <p:xfrm>
          <a:off x="1524000" y="2286000"/>
          <a:ext cx="6248400" cy="429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Activity B:</a:t>
            </a:r>
            <a:br>
              <a:rPr lang="en-US" dirty="0" smtClean="0"/>
            </a:br>
            <a:r>
              <a:rPr lang="en-US" dirty="0" smtClean="0"/>
              <a:t>Analyze GDM </a:t>
            </a:r>
            <a:r>
              <a:rPr lang="en-US" dirty="0" err="1" smtClean="0"/>
              <a:t>Deselection</a:t>
            </a:r>
            <a:r>
              <a:rPr lang="en-US" dirty="0" smtClean="0"/>
              <a:t> Report</a:t>
            </a:r>
            <a:endParaRPr lang="en-US" dirty="0"/>
          </a:p>
        </p:txBody>
      </p:sp>
      <p:pic>
        <p:nvPicPr>
          <p:cNvPr id="4" name="Picture 3"/>
          <p:cNvPicPr/>
          <p:nvPr/>
        </p:nvPicPr>
        <p:blipFill>
          <a:blip r:embed="rId3" cstate="print"/>
          <a:srcRect/>
          <a:stretch>
            <a:fillRect/>
          </a:stretch>
        </p:blipFill>
        <p:spPr bwMode="auto">
          <a:xfrm>
            <a:off x="0" y="1600200"/>
            <a:ext cx="8965406" cy="3886200"/>
          </a:xfrm>
          <a:prstGeom prst="rect">
            <a:avLst/>
          </a:prstGeom>
          <a:noFill/>
          <a:ln w="9525">
            <a:noFill/>
            <a:miter lim="800000"/>
            <a:headEnd/>
            <a:tailEnd/>
          </a:ln>
        </p:spPr>
      </p:pic>
      <p:sp>
        <p:nvSpPr>
          <p:cNvPr id="2049" name="Rectangle 1"/>
          <p:cNvSpPr>
            <a:spLocks noChangeArrowheads="1"/>
          </p:cNvSpPr>
          <p:nvPr/>
        </p:nvSpPr>
        <p:spPr bwMode="auto">
          <a:xfrm>
            <a:off x="0" y="4724400"/>
            <a:ext cx="9144000" cy="514350"/>
          </a:xfrm>
          <a:prstGeom prst="rect">
            <a:avLst/>
          </a:prstGeom>
          <a:solidFill>
            <a:srgbClr val="FFC000">
              <a:alpha val="20000"/>
            </a:srgbClr>
          </a:solidFill>
          <a:ln w="9525">
            <a:solidFill>
              <a:srgbClr val="F7964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1"/>
          <p:cNvSpPr>
            <a:spLocks noChangeArrowheads="1"/>
          </p:cNvSpPr>
          <p:nvPr/>
        </p:nvSpPr>
        <p:spPr bwMode="auto">
          <a:xfrm>
            <a:off x="0" y="3200400"/>
            <a:ext cx="9144000" cy="514350"/>
          </a:xfrm>
          <a:prstGeom prst="rect">
            <a:avLst/>
          </a:prstGeom>
          <a:solidFill>
            <a:srgbClr val="FFC000">
              <a:alpha val="20000"/>
            </a:srgbClr>
          </a:solidFill>
          <a:ln w="9525">
            <a:solidFill>
              <a:srgbClr val="F7964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1"/>
          <p:cNvSpPr>
            <a:spLocks noChangeArrowheads="1"/>
          </p:cNvSpPr>
          <p:nvPr/>
        </p:nvSpPr>
        <p:spPr bwMode="auto">
          <a:xfrm>
            <a:off x="0" y="1905000"/>
            <a:ext cx="9144000" cy="514350"/>
          </a:xfrm>
          <a:prstGeom prst="rect">
            <a:avLst/>
          </a:prstGeom>
          <a:solidFill>
            <a:srgbClr val="FFC000">
              <a:alpha val="20000"/>
            </a:srgbClr>
          </a:solidFill>
          <a:ln w="9525">
            <a:solidFill>
              <a:srgbClr val="F7964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922460" y="6305112"/>
            <a:ext cx="422154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8</a:t>
            </a:r>
            <a:r>
              <a:rPr lang="en-US" sz="2800" dirty="0" smtClean="0"/>
              <a:t> in workbook.</a:t>
            </a:r>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Duplication &amp; Extreme Weeding 2011</a:t>
            </a:r>
            <a:endParaRPr lang="en-US" dirty="0"/>
          </a:p>
        </p:txBody>
      </p:sp>
      <p:sp>
        <p:nvSpPr>
          <p:cNvPr id="7" name="Slide Number Placeholder 6"/>
          <p:cNvSpPr>
            <a:spLocks noGrp="1"/>
          </p:cNvSpPr>
          <p:nvPr>
            <p:ph type="sldNum" sz="quarter" idx="12"/>
          </p:nvPr>
        </p:nvSpPr>
        <p:spPr/>
        <p:txBody>
          <a:bodyPr/>
          <a:lstStyle/>
          <a:p>
            <a:fld id="{89BC2BCE-C89A-4CC6-8BC5-791E02F4FC68}" type="slidenum">
              <a:rPr lang="en-US" smtClean="0"/>
              <a:pPr/>
              <a:t>68</a:t>
            </a:fld>
            <a:endParaRPr lang="en-US"/>
          </a:p>
        </p:txBody>
      </p:sp>
      <p:graphicFrame>
        <p:nvGraphicFramePr>
          <p:cNvPr id="9" name="Chart 8"/>
          <p:cNvGraphicFramePr/>
          <p:nvPr/>
        </p:nvGraphicFramePr>
        <p:xfrm>
          <a:off x="457200" y="838200"/>
          <a:ext cx="8382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04800" y="1371600"/>
            <a:ext cx="3200400" cy="830997"/>
          </a:xfrm>
          <a:prstGeom prst="rect">
            <a:avLst/>
          </a:prstGeom>
          <a:noFill/>
        </p:spPr>
        <p:txBody>
          <a:bodyPr wrap="square" rtlCol="0">
            <a:spAutoFit/>
          </a:bodyPr>
          <a:lstStyle/>
          <a:p>
            <a:r>
              <a:rPr lang="en-US" sz="2400" b="1" dirty="0" smtClean="0"/>
              <a:t>Holdings found in IDS Project libraries</a:t>
            </a:r>
            <a:endParaRPr lang="en-US" sz="2400" b="1" dirty="0"/>
          </a:p>
        </p:txBody>
      </p:sp>
      <p:sp>
        <p:nvSpPr>
          <p:cNvPr id="11" name="TextBox 10"/>
          <p:cNvSpPr txBox="1"/>
          <p:nvPr/>
        </p:nvSpPr>
        <p:spPr>
          <a:xfrm>
            <a:off x="5715000" y="4800600"/>
            <a:ext cx="2819400" cy="830997"/>
          </a:xfrm>
          <a:prstGeom prst="rect">
            <a:avLst/>
          </a:prstGeom>
          <a:noFill/>
        </p:spPr>
        <p:txBody>
          <a:bodyPr wrap="square" rtlCol="0">
            <a:spAutoFit/>
          </a:bodyPr>
          <a:lstStyle/>
          <a:p>
            <a:r>
              <a:rPr lang="en-US" sz="2400" b="1" dirty="0" smtClean="0"/>
              <a:t>4 + IDS Libraries hold these titles</a:t>
            </a:r>
            <a:endParaRPr lang="en-US" sz="2400" b="1" dirty="0"/>
          </a:p>
        </p:txBody>
      </p:sp>
      <p:sp>
        <p:nvSpPr>
          <p:cNvPr id="12" name="Right Arrow 11"/>
          <p:cNvSpPr/>
          <p:nvPr/>
        </p:nvSpPr>
        <p:spPr>
          <a:xfrm rot="11022089">
            <a:off x="4132357" y="4696675"/>
            <a:ext cx="1520926" cy="5930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05400" y="762000"/>
            <a:ext cx="1600200" cy="461665"/>
          </a:xfrm>
          <a:prstGeom prst="rect">
            <a:avLst/>
          </a:prstGeom>
          <a:noFill/>
        </p:spPr>
        <p:txBody>
          <a:bodyPr wrap="square" rtlCol="0">
            <a:spAutoFit/>
          </a:bodyPr>
          <a:lstStyle/>
          <a:p>
            <a:r>
              <a:rPr lang="en-US" sz="2400" b="1" dirty="0" smtClean="0"/>
              <a:t>1 Library</a:t>
            </a:r>
            <a:endParaRPr lang="en-US" sz="2400" b="1" dirty="0"/>
          </a:p>
        </p:txBody>
      </p:sp>
      <p:sp>
        <p:nvSpPr>
          <p:cNvPr id="13" name="TextBox 12"/>
          <p:cNvSpPr txBox="1"/>
          <p:nvPr/>
        </p:nvSpPr>
        <p:spPr>
          <a:xfrm>
            <a:off x="5670841" y="1143000"/>
            <a:ext cx="1600200" cy="461665"/>
          </a:xfrm>
          <a:prstGeom prst="rect">
            <a:avLst/>
          </a:prstGeom>
          <a:noFill/>
        </p:spPr>
        <p:txBody>
          <a:bodyPr wrap="square" rtlCol="0">
            <a:spAutoFit/>
          </a:bodyPr>
          <a:lstStyle/>
          <a:p>
            <a:r>
              <a:rPr lang="en-US" sz="2400" b="1" dirty="0" smtClean="0"/>
              <a:t>2 Libraries</a:t>
            </a:r>
            <a:endParaRPr lang="en-US" sz="2400" b="1" dirty="0"/>
          </a:p>
        </p:txBody>
      </p:sp>
      <p:sp>
        <p:nvSpPr>
          <p:cNvPr id="14" name="TextBox 13"/>
          <p:cNvSpPr txBox="1"/>
          <p:nvPr/>
        </p:nvSpPr>
        <p:spPr>
          <a:xfrm>
            <a:off x="6324600" y="1740932"/>
            <a:ext cx="1600200" cy="461665"/>
          </a:xfrm>
          <a:prstGeom prst="rect">
            <a:avLst/>
          </a:prstGeom>
          <a:noFill/>
        </p:spPr>
        <p:txBody>
          <a:bodyPr wrap="square" rtlCol="0">
            <a:spAutoFit/>
          </a:bodyPr>
          <a:lstStyle/>
          <a:p>
            <a:r>
              <a:rPr lang="en-US" sz="2400" b="1" dirty="0" smtClean="0"/>
              <a:t>3 Libraries</a:t>
            </a:r>
            <a:endParaRPr lang="en-US" sz="2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TextBox 4"/>
          <p:cNvSpPr txBox="1"/>
          <p:nvPr/>
        </p:nvSpPr>
        <p:spPr>
          <a:xfrm>
            <a:off x="4460813" y="6094041"/>
            <a:ext cx="4225987"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8</a:t>
            </a:r>
            <a:r>
              <a:rPr lang="en-US" sz="2800" dirty="0" smtClean="0"/>
              <a:t> in workbook.</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rtlCol="0">
            <a:normAutofit fontScale="90000"/>
          </a:bodyPr>
          <a:lstStyle/>
          <a:p>
            <a:pPr>
              <a:defRPr/>
            </a:pPr>
            <a:r>
              <a:rPr lang="en-US" dirty="0" smtClean="0"/>
              <a:t>It’s the Economy…</a:t>
            </a:r>
            <a:br>
              <a:rPr lang="en-US" dirty="0" smtClean="0"/>
            </a:br>
            <a:r>
              <a:rPr lang="en-US" sz="2200" dirty="0" smtClean="0"/>
              <a:t>April 6, 2008 a day in the life of ILL…</a:t>
            </a:r>
            <a:endParaRPr lang="en-US" sz="2200" dirty="0"/>
          </a:p>
        </p:txBody>
      </p:sp>
      <p:sp>
        <p:nvSpPr>
          <p:cNvPr id="11267" name="TextBox 4"/>
          <p:cNvSpPr txBox="1">
            <a:spLocks noChangeArrowheads="1"/>
          </p:cNvSpPr>
          <p:nvPr/>
        </p:nvSpPr>
        <p:spPr bwMode="auto">
          <a:xfrm>
            <a:off x="381004" y="1143002"/>
            <a:ext cx="8381999" cy="2246739"/>
          </a:xfrm>
          <a:prstGeom prst="rect">
            <a:avLst/>
          </a:prstGeom>
          <a:noFill/>
          <a:ln w="9525">
            <a:noFill/>
            <a:miter lim="800000"/>
            <a:headEnd/>
            <a:tailEnd/>
          </a:ln>
        </p:spPr>
        <p:txBody>
          <a:bodyPr wrap="square" lIns="91412" tIns="45705" rIns="91412" bIns="45705">
            <a:spAutoFit/>
          </a:bodyPr>
          <a:lstStyle/>
          <a:p>
            <a:pPr defTabSz="914121"/>
            <a:r>
              <a:rPr lang="en-US" sz="2200" b="1" dirty="0">
                <a:solidFill>
                  <a:prstClr val="black"/>
                </a:solidFill>
              </a:rPr>
              <a:t>110 borrowing requests for loans came into SUNY Geneseo, of these…</a:t>
            </a:r>
          </a:p>
          <a:p>
            <a:pPr defTabSz="914121"/>
            <a:r>
              <a:rPr lang="en-US" sz="2200" dirty="0">
                <a:solidFill>
                  <a:prstClr val="black"/>
                </a:solidFill>
              </a:rPr>
              <a:t> 79.1% or 87 items could be purchase from Amazon; about 46% could be purchased for under the ARL unit cost for borrowing: $17.50</a:t>
            </a:r>
            <a:r>
              <a:rPr lang="en-US" sz="500" dirty="0">
                <a:solidFill>
                  <a:prstClr val="black"/>
                </a:solidFill>
              </a:rPr>
              <a:t>	</a:t>
            </a:r>
          </a:p>
          <a:p>
            <a:pPr defTabSz="914121"/>
            <a:endParaRPr lang="en-US" sz="800" dirty="0">
              <a:solidFill>
                <a:prstClr val="black"/>
              </a:solidFill>
            </a:endParaRPr>
          </a:p>
          <a:p>
            <a:pPr defTabSz="914121"/>
            <a:r>
              <a:rPr lang="en-US" sz="2200" b="1" dirty="0">
                <a:solidFill>
                  <a:prstClr val="black"/>
                </a:solidFill>
              </a:rPr>
              <a:t>Over 1/3 could be purchased for less than $10 used</a:t>
            </a:r>
          </a:p>
          <a:p>
            <a:pPr defTabSz="914121"/>
            <a:r>
              <a:rPr lang="en-US" sz="2200" b="1" dirty="0">
                <a:solidFill>
                  <a:prstClr val="black"/>
                </a:solidFill>
              </a:rPr>
              <a:t>	</a:t>
            </a:r>
            <a:r>
              <a:rPr lang="en-US" sz="2200" dirty="0">
                <a:solidFill>
                  <a:prstClr val="black"/>
                </a:solidFill>
              </a:rPr>
              <a:t>(almost 1/5 for less than $5)</a:t>
            </a:r>
          </a:p>
          <a:p>
            <a:pPr defTabSz="914121"/>
            <a:r>
              <a:rPr lang="en-US" sz="2200" b="1" dirty="0" smtClean="0">
                <a:solidFill>
                  <a:prstClr val="black"/>
                </a:solidFill>
              </a:rPr>
              <a:t>Over </a:t>
            </a:r>
            <a:r>
              <a:rPr lang="en-US" sz="2200" b="1" dirty="0">
                <a:solidFill>
                  <a:prstClr val="black"/>
                </a:solidFill>
              </a:rPr>
              <a:t>1/5 could be purchased new for less than $10</a:t>
            </a:r>
            <a:r>
              <a:rPr lang="en-US" sz="2200" dirty="0" smtClean="0">
                <a:solidFill>
                  <a:prstClr val="black"/>
                </a:solidFill>
              </a:rPr>
              <a:t>.</a:t>
            </a:r>
            <a:endParaRPr lang="en-US" sz="2200" dirty="0">
              <a:solidFill>
                <a:prstClr val="black"/>
              </a:solidFill>
            </a:endParaRPr>
          </a:p>
        </p:txBody>
      </p:sp>
      <p:sp>
        <p:nvSpPr>
          <p:cNvPr id="4" name="TextBox 3"/>
          <p:cNvSpPr txBox="1"/>
          <p:nvPr/>
        </p:nvSpPr>
        <p:spPr>
          <a:xfrm>
            <a:off x="0" y="3429000"/>
            <a:ext cx="9144000" cy="176968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12" tIns="45705" rIns="91412" bIns="45705" rtlCol="0">
            <a:spAutoFit/>
          </a:bodyPr>
          <a:lstStyle/>
          <a:p>
            <a:pPr defTabSz="914121"/>
            <a:r>
              <a:rPr lang="en-US" dirty="0">
                <a:solidFill>
                  <a:prstClr val="black"/>
                </a:solidFill>
              </a:rPr>
              <a:t>Price of lending charges is often higher than the price to buy.</a:t>
            </a:r>
          </a:p>
          <a:p>
            <a:pPr marL="342796" indent="-342796" defTabSz="914121">
              <a:buFont typeface="Arial" pitchFamily="34" charset="0"/>
              <a:buChar char="•"/>
            </a:pPr>
            <a:r>
              <a:rPr lang="en-US" dirty="0">
                <a:solidFill>
                  <a:prstClr val="black"/>
                </a:solidFill>
              </a:rPr>
              <a:t>Massive weeding of libraries is exponentially increasing the availability and reducing prices of buying</a:t>
            </a:r>
            <a:r>
              <a:rPr lang="en-US" dirty="0" smtClean="0">
                <a:solidFill>
                  <a:prstClr val="black"/>
                </a:solidFill>
              </a:rPr>
              <a:t>.</a:t>
            </a:r>
          </a:p>
          <a:p>
            <a:pPr marL="342796" indent="-342796" defTabSz="914121">
              <a:buFont typeface="Arial" pitchFamily="34" charset="0"/>
              <a:buChar char="•"/>
            </a:pPr>
            <a:r>
              <a:rPr lang="en-US" b="1" dirty="0" smtClean="0">
                <a:solidFill>
                  <a:prstClr val="black"/>
                </a:solidFill>
              </a:rPr>
              <a:t>Print on Demand industry enables purchasing in lieu of problematic ILL of medium-rare books / purchase price is comparable to lending charges.</a:t>
            </a:r>
            <a:endParaRPr lang="en-US" b="1" dirty="0">
              <a:solidFill>
                <a:prstClr val="black"/>
              </a:solidFill>
            </a:endParaRPr>
          </a:p>
          <a:p>
            <a:pPr marL="342796" indent="-342796" defTabSz="914121">
              <a:buFont typeface="Arial" pitchFamily="34" charset="0"/>
              <a:buChar char="•"/>
            </a:pPr>
            <a:r>
              <a:rPr lang="en-US" dirty="0">
                <a:solidFill>
                  <a:prstClr val="black"/>
                </a:solidFill>
              </a:rPr>
              <a:t>Libraries increasing their lending charges are more reliant on revenue that is going away.</a:t>
            </a:r>
          </a:p>
        </p:txBody>
      </p:sp>
      <p:sp>
        <p:nvSpPr>
          <p:cNvPr id="5" name="Rounded Rectangle 4"/>
          <p:cNvSpPr/>
          <p:nvPr/>
        </p:nvSpPr>
        <p:spPr>
          <a:xfrm>
            <a:off x="228600" y="5410200"/>
            <a:ext cx="8686800" cy="1219200"/>
          </a:xfrm>
          <a:prstGeom prst="roundRect">
            <a:avLst/>
          </a:prstGeom>
        </p:spPr>
        <p:style>
          <a:lnRef idx="2">
            <a:schemeClr val="accent6"/>
          </a:lnRef>
          <a:fillRef idx="1">
            <a:schemeClr val="lt1"/>
          </a:fillRef>
          <a:effectRef idx="0">
            <a:schemeClr val="accent6"/>
          </a:effectRef>
          <a:fontRef idx="minor">
            <a:schemeClr val="dk1"/>
          </a:fontRef>
        </p:style>
        <p:txBody>
          <a:bodyPr lIns="91412" tIns="45705" rIns="91412" bIns="45705" rtlCol="0" anchor="ctr"/>
          <a:lstStyle/>
          <a:p>
            <a:pPr algn="ctr" defTabSz="914121"/>
            <a:r>
              <a:rPr lang="en-US" sz="2400" b="1" dirty="0">
                <a:solidFill>
                  <a:prstClr val="black"/>
                </a:solidFill>
              </a:rPr>
              <a:t>“retrospective buying projects are feasible… and for monographs, purchase may be a reasonable substitute for interlibrary loan.”  </a:t>
            </a:r>
            <a:r>
              <a:rPr lang="en-US" dirty="0">
                <a:solidFill>
                  <a:prstClr val="black"/>
                </a:solidFill>
              </a:rPr>
              <a:t>Holley &amp; </a:t>
            </a:r>
            <a:r>
              <a:rPr lang="en-US" dirty="0" err="1">
                <a:solidFill>
                  <a:prstClr val="black"/>
                </a:solidFill>
              </a:rPr>
              <a:t>Ankem</a:t>
            </a:r>
            <a:r>
              <a:rPr lang="en-US" dirty="0">
                <a:solidFill>
                  <a:prstClr val="black"/>
                </a:solidFill>
              </a:rPr>
              <a:t>, 2005</a:t>
            </a:r>
          </a:p>
        </p:txBody>
      </p:sp>
    </p:spTree>
    <p:extLst>
      <p:ext uri="{BB962C8B-B14F-4D97-AF65-F5344CB8AC3E}">
        <p14:creationId xmlns:p14="http://schemas.microsoft.com/office/powerpoint/2010/main" val="1543007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 for your library’s transformation</a:t>
            </a:r>
            <a:endParaRPr lang="en-US" dirty="0"/>
          </a:p>
        </p:txBody>
      </p:sp>
      <p:sp>
        <p:nvSpPr>
          <p:cNvPr id="5" name="Text Placeholder 4"/>
          <p:cNvSpPr>
            <a:spLocks noGrp="1"/>
          </p:cNvSpPr>
          <p:nvPr>
            <p:ph type="body" idx="1"/>
          </p:nvPr>
        </p:nvSpPr>
        <p:spPr/>
        <p:txBody>
          <a:bodyPr/>
          <a:lstStyle/>
          <a:p>
            <a:r>
              <a:rPr lang="en-US" dirty="0" smtClean="0"/>
              <a:t>GIST Transformation Manager</a:t>
            </a:r>
            <a:endParaRPr lang="en-US" dirty="0"/>
          </a:p>
        </p:txBody>
      </p:sp>
    </p:spTree>
    <p:extLst>
      <p:ext uri="{BB962C8B-B14F-4D97-AF65-F5344CB8AC3E}">
        <p14:creationId xmlns:p14="http://schemas.microsoft.com/office/powerpoint/2010/main" val="17302555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639762"/>
          </a:xfrm>
        </p:spPr>
        <p:txBody>
          <a:bodyPr>
            <a:noAutofit/>
          </a:bodyPr>
          <a:lstStyle/>
          <a:p>
            <a:pPr algn="r"/>
            <a:r>
              <a:rPr lang="en-US" sz="3600" dirty="0" smtClean="0"/>
              <a:t>GIST Planning</a:t>
            </a:r>
            <a:endParaRPr lang="en-US" sz="3600"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74"/>
          <a:stretch/>
        </p:blipFill>
        <p:spPr bwMode="auto">
          <a:xfrm>
            <a:off x="0" y="0"/>
            <a:ext cx="6425026" cy="656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29387" y="6305112"/>
            <a:ext cx="422154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9</a:t>
            </a:r>
            <a:r>
              <a:rPr lang="en-US" sz="2800" dirty="0" smtClean="0"/>
              <a:t> in workbook.</a:t>
            </a:r>
            <a:endParaRPr lang="en-US" sz="2800" dirty="0"/>
          </a:p>
        </p:txBody>
      </p:sp>
      <p:sp>
        <p:nvSpPr>
          <p:cNvPr id="5" name="Flowchart: Decision 4"/>
          <p:cNvSpPr/>
          <p:nvPr/>
        </p:nvSpPr>
        <p:spPr>
          <a:xfrm>
            <a:off x="6553200" y="2590800"/>
            <a:ext cx="2362200" cy="1143000"/>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Decisions</a:t>
            </a:r>
            <a:endParaRPr lang="en-US" b="1" dirty="0"/>
          </a:p>
        </p:txBody>
      </p:sp>
      <p:sp>
        <p:nvSpPr>
          <p:cNvPr id="6" name="Flowchart: Data 5"/>
          <p:cNvSpPr/>
          <p:nvPr/>
        </p:nvSpPr>
        <p:spPr>
          <a:xfrm>
            <a:off x="6573982" y="1143000"/>
            <a:ext cx="2362200" cy="838200"/>
          </a:xfrm>
          <a:prstGeom prst="flowChartInputOutp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Gathering Data</a:t>
            </a:r>
            <a:endParaRPr lang="en-US" b="1" dirty="0"/>
          </a:p>
        </p:txBody>
      </p:sp>
      <p:sp>
        <p:nvSpPr>
          <p:cNvPr id="7" name="Flowchart: Alternate Process 6"/>
          <p:cNvSpPr/>
          <p:nvPr/>
        </p:nvSpPr>
        <p:spPr>
          <a:xfrm>
            <a:off x="6781800" y="4343400"/>
            <a:ext cx="1981200" cy="106680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Alternate Process</a:t>
            </a:r>
            <a:endParaRPr lang="en-US" b="1" dirty="0"/>
          </a:p>
        </p:txBody>
      </p:sp>
    </p:spTree>
    <p:extLst>
      <p:ext uri="{BB962C8B-B14F-4D97-AF65-F5344CB8AC3E}">
        <p14:creationId xmlns:p14="http://schemas.microsoft.com/office/powerpoint/2010/main" val="30694097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1"/>
            <a:ext cx="7772400" cy="609600"/>
          </a:xfrm>
        </p:spPr>
        <p:txBody>
          <a:bodyPr>
            <a:normAutofit fontScale="90000"/>
          </a:bodyPr>
          <a:lstStyle/>
          <a:p>
            <a:r>
              <a:rPr lang="en-US" sz="2800" dirty="0" smtClean="0"/>
              <a:t>GIST Acquisitions Manager Overview</a:t>
            </a:r>
            <a:r>
              <a:rPr lang="en-US" sz="2200" dirty="0" smtClean="0"/>
              <a:t>: assembling the pieces…</a:t>
            </a:r>
            <a:endParaRPr lang="en-US" sz="2200" dirty="0"/>
          </a:p>
        </p:txBody>
      </p:sp>
      <p:pic>
        <p:nvPicPr>
          <p:cNvPr id="3" name="Picture 2"/>
          <p:cNvPicPr/>
          <p:nvPr/>
        </p:nvPicPr>
        <p:blipFill>
          <a:blip r:embed="rId3" cstate="print"/>
          <a:stretch>
            <a:fillRect/>
          </a:stretch>
        </p:blipFill>
        <p:spPr>
          <a:xfrm>
            <a:off x="333303" y="1464309"/>
            <a:ext cx="1520190" cy="65151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438400"/>
            <a:ext cx="2209799" cy="1371600"/>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411608"/>
            <a:ext cx="3962400" cy="337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6" cstate="print"/>
          <a:stretch>
            <a:fillRect/>
          </a:stretch>
        </p:blipFill>
        <p:spPr>
          <a:xfrm>
            <a:off x="5181600" y="1479691"/>
            <a:ext cx="1524000" cy="620746"/>
          </a:xfrm>
          <a:prstGeom prst="rect">
            <a:avLst/>
          </a:prstGeom>
        </p:spPr>
      </p:pic>
      <p:pic>
        <p:nvPicPr>
          <p:cNvPr id="7" name="Picture 6"/>
          <p:cNvPicPr/>
          <p:nvPr/>
        </p:nvPicPr>
        <p:blipFill>
          <a:blip r:embed="rId7" cstate="print"/>
          <a:stretch>
            <a:fillRect/>
          </a:stretch>
        </p:blipFill>
        <p:spPr>
          <a:xfrm>
            <a:off x="2819400" y="1523240"/>
            <a:ext cx="1461640" cy="591536"/>
          </a:xfrm>
          <a:prstGeom prst="rect">
            <a:avLst/>
          </a:prstGeom>
        </p:spPr>
      </p:pic>
      <p:sp>
        <p:nvSpPr>
          <p:cNvPr id="5" name="Rounded Rectangle 4"/>
          <p:cNvSpPr/>
          <p:nvPr/>
        </p:nvSpPr>
        <p:spPr>
          <a:xfrm>
            <a:off x="7749396" y="1454325"/>
            <a:ext cx="1089804" cy="7006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Service Delivery</a:t>
            </a:r>
            <a:endParaRPr lang="en-US" dirty="0"/>
          </a:p>
        </p:txBody>
      </p:sp>
      <p:sp>
        <p:nvSpPr>
          <p:cNvPr id="8" name="Right Arrow 7"/>
          <p:cNvSpPr/>
          <p:nvPr/>
        </p:nvSpPr>
        <p:spPr>
          <a:xfrm>
            <a:off x="1929693" y="1637664"/>
            <a:ext cx="813507"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ounded Rectangle 12"/>
          <p:cNvSpPr/>
          <p:nvPr/>
        </p:nvSpPr>
        <p:spPr>
          <a:xfrm>
            <a:off x="1104900" y="990600"/>
            <a:ext cx="6175664" cy="700689"/>
          </a:xfrm>
          <a:prstGeom prst="roundRect">
            <a:avLst/>
          </a:prstGeom>
          <a:gradFill>
            <a:gsLst>
              <a:gs pos="0">
                <a:schemeClr val="accent6">
                  <a:shade val="51000"/>
                  <a:satMod val="130000"/>
                  <a:alpha val="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GIST Toolkit</a:t>
            </a:r>
            <a:endParaRPr lang="en-US" dirty="0"/>
          </a:p>
        </p:txBody>
      </p:sp>
      <p:sp>
        <p:nvSpPr>
          <p:cNvPr id="14" name="Right Arrow 13"/>
          <p:cNvSpPr/>
          <p:nvPr/>
        </p:nvSpPr>
        <p:spPr>
          <a:xfrm>
            <a:off x="4419600" y="1637664"/>
            <a:ext cx="609600"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ight Arrow 14"/>
          <p:cNvSpPr/>
          <p:nvPr/>
        </p:nvSpPr>
        <p:spPr>
          <a:xfrm>
            <a:off x="6899564" y="1666608"/>
            <a:ext cx="762000"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4183" y="2432390"/>
            <a:ext cx="2635017" cy="4197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3524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639762"/>
          </a:xfrm>
        </p:spPr>
        <p:txBody>
          <a:bodyPr>
            <a:noAutofit/>
          </a:bodyPr>
          <a:lstStyle/>
          <a:p>
            <a:pPr algn="r"/>
            <a:r>
              <a:rPr lang="en-US" sz="3600" dirty="0" smtClean="0"/>
              <a:t>GIST</a:t>
            </a:r>
            <a:br>
              <a:rPr lang="en-US" sz="3600" dirty="0" smtClean="0"/>
            </a:br>
            <a:r>
              <a:rPr lang="en-US" sz="3600" dirty="0" smtClean="0"/>
              <a:t>Planning</a:t>
            </a:r>
            <a:endParaRPr lang="en-US" sz="36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2" y="0"/>
            <a:ext cx="69635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4097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GIST Planning</a:t>
            </a:r>
            <a:endParaRPr lang="en-US" sz="36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52550"/>
            <a:ext cx="8867774"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4198203"/>
            <a:ext cx="8153400" cy="830997"/>
          </a:xfrm>
          <a:prstGeom prst="rect">
            <a:avLst/>
          </a:prstGeom>
          <a:noFill/>
        </p:spPr>
        <p:txBody>
          <a:bodyPr wrap="square" rtlCol="0">
            <a:spAutoFit/>
          </a:bodyPr>
          <a:lstStyle/>
          <a:p>
            <a:pPr marL="285750" indent="-285750">
              <a:buFont typeface="Arial" pitchFamily="34" charset="0"/>
              <a:buChar char="•"/>
            </a:pPr>
            <a:r>
              <a:rPr lang="en-US" sz="2400" dirty="0" smtClean="0"/>
              <a:t>How easy is this question?</a:t>
            </a:r>
          </a:p>
          <a:p>
            <a:pPr marL="285750" indent="-285750">
              <a:buFont typeface="Arial" pitchFamily="34" charset="0"/>
              <a:buChar char="•"/>
            </a:pPr>
            <a:r>
              <a:rPr lang="en-US" sz="2400" dirty="0" smtClean="0"/>
              <a:t>How easy is it to miss someone that should be here?</a:t>
            </a:r>
          </a:p>
        </p:txBody>
      </p:sp>
    </p:spTree>
    <p:extLst>
      <p:ext uri="{BB962C8B-B14F-4D97-AF65-F5344CB8AC3E}">
        <p14:creationId xmlns:p14="http://schemas.microsoft.com/office/powerpoint/2010/main" val="4010918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3600" dirty="0" smtClean="0"/>
              <a:t>GIST Planning</a:t>
            </a:r>
            <a:endParaRPr lang="en-US" sz="3600" dirty="0"/>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965"/>
          <a:stretch/>
        </p:blipFill>
        <p:spPr bwMode="auto">
          <a:xfrm>
            <a:off x="0" y="3581400"/>
            <a:ext cx="9067737"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927"/>
          <a:stretch/>
        </p:blipFill>
        <p:spPr bwMode="auto">
          <a:xfrm>
            <a:off x="-10804" y="924692"/>
            <a:ext cx="9078541" cy="1742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0" y="1600200"/>
            <a:ext cx="5105400" cy="923330"/>
          </a:xfrm>
          <a:prstGeom prst="rect">
            <a:avLst/>
          </a:prstGeom>
          <a:noFill/>
        </p:spPr>
        <p:txBody>
          <a:bodyPr wrap="square" rtlCol="0">
            <a:spAutoFit/>
          </a:bodyPr>
          <a:lstStyle/>
          <a:p>
            <a:r>
              <a:rPr lang="en-US" dirty="0" smtClean="0"/>
              <a:t>Streamline purchase on demand workflow</a:t>
            </a:r>
          </a:p>
          <a:p>
            <a:endParaRPr lang="en-US" dirty="0"/>
          </a:p>
          <a:p>
            <a:r>
              <a:rPr lang="en-US" dirty="0" smtClean="0"/>
              <a:t>Pass requests easily between ILL &amp; Acquisitions</a:t>
            </a:r>
            <a:endParaRPr lang="en-US" dirty="0"/>
          </a:p>
        </p:txBody>
      </p:sp>
      <p:sp>
        <p:nvSpPr>
          <p:cNvPr id="5" name="TextBox 4"/>
          <p:cNvSpPr txBox="1"/>
          <p:nvPr/>
        </p:nvSpPr>
        <p:spPr>
          <a:xfrm>
            <a:off x="1676400" y="4762500"/>
            <a:ext cx="6172200" cy="923330"/>
          </a:xfrm>
          <a:prstGeom prst="rect">
            <a:avLst/>
          </a:prstGeom>
          <a:noFill/>
        </p:spPr>
        <p:txBody>
          <a:bodyPr wrap="square" rtlCol="0">
            <a:spAutoFit/>
          </a:bodyPr>
          <a:lstStyle/>
          <a:p>
            <a:r>
              <a:rPr lang="en-US" dirty="0" smtClean="0"/>
              <a:t>People are willing to change their processing</a:t>
            </a:r>
          </a:p>
          <a:p>
            <a:endParaRPr lang="en-US" dirty="0"/>
          </a:p>
          <a:p>
            <a:r>
              <a:rPr lang="en-US" dirty="0" smtClean="0"/>
              <a:t>ILL and Library IT will help implement GIST for Acquisitions</a:t>
            </a:r>
            <a:endParaRPr lang="en-US" dirty="0"/>
          </a:p>
        </p:txBody>
      </p:sp>
      <p:sp>
        <p:nvSpPr>
          <p:cNvPr id="7" name="TextBox 6"/>
          <p:cNvSpPr txBox="1"/>
          <p:nvPr/>
        </p:nvSpPr>
        <p:spPr>
          <a:xfrm>
            <a:off x="4841813" y="6172200"/>
            <a:ext cx="4225987"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smtClean="0"/>
              <a:t>See </a:t>
            </a:r>
            <a:r>
              <a:rPr lang="en-US" sz="2800" b="1" dirty="0" smtClean="0"/>
              <a:t>Chapter 9</a:t>
            </a:r>
            <a:r>
              <a:rPr lang="en-US" sz="2800" dirty="0" smtClean="0"/>
              <a:t> in workbook.</a:t>
            </a:r>
            <a:endParaRPr lang="en-US" sz="2800" dirty="0"/>
          </a:p>
        </p:txBody>
      </p:sp>
    </p:spTree>
    <p:extLst>
      <p:ext uri="{BB962C8B-B14F-4D97-AF65-F5344CB8AC3E}">
        <p14:creationId xmlns:p14="http://schemas.microsoft.com/office/powerpoint/2010/main" val="40109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GIST Planning</a:t>
            </a:r>
            <a:endParaRPr lang="en-U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02" y="1371600"/>
            <a:ext cx="9164701" cy="250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523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39762"/>
          </a:xfrm>
        </p:spPr>
        <p:txBody>
          <a:bodyPr>
            <a:noAutofit/>
          </a:bodyPr>
          <a:lstStyle/>
          <a:p>
            <a:pPr algn="r"/>
            <a:r>
              <a:rPr lang="en-US" sz="3600" dirty="0" smtClean="0"/>
              <a:t>GIST</a:t>
            </a:r>
            <a:br>
              <a:rPr lang="en-US" sz="3600" dirty="0" smtClean="0"/>
            </a:br>
            <a:r>
              <a:rPr lang="en-US" sz="3600" dirty="0" smtClean="0"/>
              <a:t>Planning</a:t>
            </a:r>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2" y="99291"/>
            <a:ext cx="6761018" cy="683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43800" y="2209800"/>
            <a:ext cx="1447800" cy="2862322"/>
          </a:xfrm>
          <a:prstGeom prst="rect">
            <a:avLst/>
          </a:prstGeom>
          <a:noFill/>
        </p:spPr>
        <p:txBody>
          <a:bodyPr wrap="square" rtlCol="0">
            <a:spAutoFit/>
          </a:bodyPr>
          <a:lstStyle/>
          <a:p>
            <a:pPr algn="ctr"/>
            <a:r>
              <a:rPr lang="en-US" sz="2000" i="1" dirty="0" smtClean="0"/>
              <a:t>Gathering data, reading the literature, and preparing a plan are critical to success.</a:t>
            </a:r>
            <a:endParaRPr lang="en-US" sz="2000" i="1" dirty="0"/>
          </a:p>
        </p:txBody>
      </p:sp>
    </p:spTree>
    <p:extLst>
      <p:ext uri="{BB962C8B-B14F-4D97-AF65-F5344CB8AC3E}">
        <p14:creationId xmlns:p14="http://schemas.microsoft.com/office/powerpoint/2010/main" val="6635046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Planning for change</a:t>
            </a:r>
            <a:endParaRPr lang="en-US" dirty="0"/>
          </a:p>
        </p:txBody>
      </p:sp>
      <p:sp>
        <p:nvSpPr>
          <p:cNvPr id="3" name="TextBox 2"/>
          <p:cNvSpPr txBox="1"/>
          <p:nvPr/>
        </p:nvSpPr>
        <p:spPr>
          <a:xfrm>
            <a:off x="152400" y="609600"/>
            <a:ext cx="8763000" cy="6124754"/>
          </a:xfrm>
          <a:prstGeom prst="rect">
            <a:avLst/>
          </a:prstGeom>
          <a:noFill/>
        </p:spPr>
        <p:txBody>
          <a:bodyPr wrap="square" rtlCol="0">
            <a:spAutoFit/>
          </a:bodyPr>
          <a:lstStyle/>
          <a:p>
            <a:r>
              <a:rPr lang="en-US" sz="3600" dirty="0" smtClean="0"/>
              <a:t>What works?</a:t>
            </a:r>
          </a:p>
          <a:p>
            <a:pPr marL="742950" indent="-742950">
              <a:buFont typeface="Arial" pitchFamily="34" charset="0"/>
              <a:buChar char="•"/>
            </a:pPr>
            <a:r>
              <a:rPr lang="en-US" sz="3200" dirty="0" smtClean="0"/>
              <a:t>Let data – especially user data - help lead your way.</a:t>
            </a:r>
          </a:p>
          <a:p>
            <a:endParaRPr lang="en-US" sz="1600" dirty="0" smtClean="0"/>
          </a:p>
          <a:p>
            <a:pPr marL="742950" indent="-742950">
              <a:buFont typeface="Arial" pitchFamily="34" charset="0"/>
              <a:buChar char="•"/>
            </a:pPr>
            <a:r>
              <a:rPr lang="en-US" sz="3200" dirty="0" smtClean="0"/>
              <a:t>Learn from failure but don’t stop trying.</a:t>
            </a:r>
          </a:p>
          <a:p>
            <a:pPr marL="742950" indent="-742950">
              <a:buFont typeface="Arial" pitchFamily="34" charset="0"/>
              <a:buChar char="•"/>
            </a:pPr>
            <a:endParaRPr lang="en-US" sz="1600" dirty="0" smtClean="0"/>
          </a:p>
          <a:p>
            <a:pPr marL="742950" indent="-742950">
              <a:buFont typeface="Arial" pitchFamily="34" charset="0"/>
              <a:buChar char="•"/>
            </a:pPr>
            <a:r>
              <a:rPr lang="en-US" sz="3200" dirty="0" smtClean="0"/>
              <a:t>Don’t assume that because you got no last year that means not trying again – the game is changing every day.</a:t>
            </a:r>
          </a:p>
          <a:p>
            <a:pPr marL="742950" indent="-742950">
              <a:buFont typeface="Arial" pitchFamily="34" charset="0"/>
              <a:buChar char="•"/>
            </a:pPr>
            <a:endParaRPr lang="en-US" sz="1600" dirty="0" smtClean="0"/>
          </a:p>
          <a:p>
            <a:pPr marL="742950" indent="-742950">
              <a:buFont typeface="Arial" pitchFamily="34" charset="0"/>
              <a:buChar char="•"/>
            </a:pPr>
            <a:r>
              <a:rPr lang="en-US" sz="3200" dirty="0" smtClean="0"/>
              <a:t>Share and support others; what are your success stories </a:t>
            </a:r>
            <a:r>
              <a:rPr lang="en-US" sz="3200" dirty="0"/>
              <a:t>with purchase on demand?</a:t>
            </a:r>
          </a:p>
          <a:p>
            <a:pPr marL="742950" indent="-742950">
              <a:buFont typeface="Arial" pitchFamily="34" charset="0"/>
              <a:buChar char="•"/>
            </a:pPr>
            <a:endParaRPr lang="en-US" sz="1600" b="1" dirty="0" smtClean="0"/>
          </a:p>
          <a:p>
            <a:pPr marL="742950" indent="-742950">
              <a:buFont typeface="Arial" pitchFamily="34" charset="0"/>
              <a:buChar char="•"/>
            </a:pPr>
            <a:r>
              <a:rPr lang="en-US" sz="3600" b="1" dirty="0" smtClean="0"/>
              <a:t>Other ideas?</a:t>
            </a:r>
          </a:p>
        </p:txBody>
      </p:sp>
    </p:spTree>
    <p:extLst>
      <p:ext uri="{BB962C8B-B14F-4D97-AF65-F5344CB8AC3E}">
        <p14:creationId xmlns:p14="http://schemas.microsoft.com/office/powerpoint/2010/main" val="18569506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3600" dirty="0" smtClean="0"/>
              <a:t>Organization is our specialty…</a:t>
            </a:r>
            <a:endParaRPr lang="en-US" sz="3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0614"/>
            <a:ext cx="9144000" cy="125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28" y="1828800"/>
            <a:ext cx="3815072" cy="4990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828800"/>
            <a:ext cx="4362450" cy="4943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504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1"/>
            <a:ext cx="7772400" cy="609600"/>
          </a:xfrm>
        </p:spPr>
        <p:txBody>
          <a:bodyPr>
            <a:normAutofit fontScale="90000"/>
          </a:bodyPr>
          <a:lstStyle/>
          <a:p>
            <a:r>
              <a:rPr lang="en-US" sz="2800" dirty="0" smtClean="0"/>
              <a:t>GIST Acquisitions Manager Overview</a:t>
            </a:r>
            <a:r>
              <a:rPr lang="en-US" sz="2200" dirty="0" smtClean="0"/>
              <a:t>: assembling the pieces…</a:t>
            </a:r>
            <a:endParaRPr lang="en-US" sz="2200" dirty="0"/>
          </a:p>
        </p:txBody>
      </p:sp>
      <p:pic>
        <p:nvPicPr>
          <p:cNvPr id="3" name="Picture 2"/>
          <p:cNvPicPr/>
          <p:nvPr/>
        </p:nvPicPr>
        <p:blipFill>
          <a:blip r:embed="rId3" cstate="print"/>
          <a:stretch>
            <a:fillRect/>
          </a:stretch>
        </p:blipFill>
        <p:spPr>
          <a:xfrm>
            <a:off x="333303" y="1464309"/>
            <a:ext cx="1520190" cy="65151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438400"/>
            <a:ext cx="2209799" cy="1371600"/>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411608"/>
            <a:ext cx="3962400" cy="337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6" cstate="print"/>
          <a:stretch>
            <a:fillRect/>
          </a:stretch>
        </p:blipFill>
        <p:spPr>
          <a:xfrm>
            <a:off x="5181600" y="1479691"/>
            <a:ext cx="1524000" cy="620746"/>
          </a:xfrm>
          <a:prstGeom prst="rect">
            <a:avLst/>
          </a:prstGeom>
        </p:spPr>
      </p:pic>
      <p:pic>
        <p:nvPicPr>
          <p:cNvPr id="7" name="Picture 6"/>
          <p:cNvPicPr/>
          <p:nvPr/>
        </p:nvPicPr>
        <p:blipFill>
          <a:blip r:embed="rId7" cstate="print"/>
          <a:stretch>
            <a:fillRect/>
          </a:stretch>
        </p:blipFill>
        <p:spPr>
          <a:xfrm>
            <a:off x="2819400" y="1523240"/>
            <a:ext cx="1461640" cy="591536"/>
          </a:xfrm>
          <a:prstGeom prst="rect">
            <a:avLst/>
          </a:prstGeom>
        </p:spPr>
      </p:pic>
      <p:sp>
        <p:nvSpPr>
          <p:cNvPr id="5" name="Rounded Rectangle 4"/>
          <p:cNvSpPr/>
          <p:nvPr/>
        </p:nvSpPr>
        <p:spPr>
          <a:xfrm>
            <a:off x="7749396" y="1454325"/>
            <a:ext cx="1089804" cy="7006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Service Delivery</a:t>
            </a:r>
            <a:endParaRPr lang="en-US" dirty="0"/>
          </a:p>
        </p:txBody>
      </p:sp>
      <p:sp>
        <p:nvSpPr>
          <p:cNvPr id="8" name="Right Arrow 7"/>
          <p:cNvSpPr/>
          <p:nvPr/>
        </p:nvSpPr>
        <p:spPr>
          <a:xfrm>
            <a:off x="1929693" y="1637664"/>
            <a:ext cx="813507"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ounded Rectangle 12"/>
          <p:cNvSpPr/>
          <p:nvPr/>
        </p:nvSpPr>
        <p:spPr>
          <a:xfrm>
            <a:off x="1104900" y="990600"/>
            <a:ext cx="6175664" cy="700689"/>
          </a:xfrm>
          <a:prstGeom prst="roundRect">
            <a:avLst/>
          </a:prstGeom>
          <a:gradFill>
            <a:gsLst>
              <a:gs pos="0">
                <a:schemeClr val="accent6">
                  <a:shade val="51000"/>
                  <a:satMod val="130000"/>
                  <a:alpha val="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GIST Toolkit</a:t>
            </a:r>
            <a:endParaRPr lang="en-US" dirty="0"/>
          </a:p>
        </p:txBody>
      </p:sp>
      <p:sp>
        <p:nvSpPr>
          <p:cNvPr id="14" name="Right Arrow 13"/>
          <p:cNvSpPr/>
          <p:nvPr/>
        </p:nvSpPr>
        <p:spPr>
          <a:xfrm>
            <a:off x="4419600" y="1637664"/>
            <a:ext cx="609600"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ight Arrow 14"/>
          <p:cNvSpPr/>
          <p:nvPr/>
        </p:nvSpPr>
        <p:spPr>
          <a:xfrm>
            <a:off x="6899564" y="1666608"/>
            <a:ext cx="762000" cy="304800"/>
          </a:xfrm>
          <a:prstGeom prst="right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4183" y="2432390"/>
            <a:ext cx="2635017" cy="4197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5952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GIST Planning</a:t>
            </a:r>
            <a:endParaRPr lang="en-US" sz="3600" dirty="0"/>
          </a:p>
        </p:txBody>
      </p:sp>
      <p:sp>
        <p:nvSpPr>
          <p:cNvPr id="3" name="TextBox 2"/>
          <p:cNvSpPr txBox="1"/>
          <p:nvPr/>
        </p:nvSpPr>
        <p:spPr>
          <a:xfrm>
            <a:off x="1752600" y="2209800"/>
            <a:ext cx="5638800" cy="1015663"/>
          </a:xfrm>
          <a:prstGeom prst="rect">
            <a:avLst/>
          </a:prstGeom>
          <a:noFill/>
        </p:spPr>
        <p:txBody>
          <a:bodyPr wrap="square" rtlCol="0">
            <a:sp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29380372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792162"/>
          </a:xfrm>
        </p:spPr>
        <p:txBody>
          <a:bodyPr>
            <a:normAutofit fontScale="90000"/>
          </a:bodyPr>
          <a:lstStyle/>
          <a:p>
            <a:r>
              <a:rPr lang="en-US" dirty="0" smtClean="0"/>
              <a:t>Thank you for Participating</a:t>
            </a:r>
            <a:br>
              <a:rPr lang="en-US" dirty="0" smtClean="0"/>
            </a:br>
            <a:r>
              <a:rPr lang="en-US" dirty="0" smtClean="0"/>
              <a:t>in the GIST Institute</a:t>
            </a:r>
            <a:endParaRPr lang="en-US" dirty="0"/>
          </a:p>
        </p:txBody>
      </p:sp>
      <p:pic>
        <p:nvPicPr>
          <p:cNvPr id="3" name="Picture 2" descr="\\files\Libraries\share\LibraryPictures\GIST\GISTteamMar2011\DSC_6459.JPG"/>
          <p:cNvPicPr>
            <a:picLocks noChangeAspect="1" noChangeArrowheads="1"/>
          </p:cNvPicPr>
          <p:nvPr/>
        </p:nvPicPr>
        <p:blipFill>
          <a:blip r:embed="rId3" cstate="screen"/>
          <a:srcRect/>
          <a:stretch>
            <a:fillRect/>
          </a:stretch>
        </p:blipFill>
        <p:spPr bwMode="auto">
          <a:xfrm>
            <a:off x="1396315" y="2286000"/>
            <a:ext cx="6351370" cy="4038600"/>
          </a:xfrm>
          <a:prstGeom prst="rect">
            <a:avLst/>
          </a:prstGeom>
          <a:noFill/>
          <a:ln>
            <a:noFill/>
          </a:ln>
        </p:spPr>
      </p:pic>
      <p:sp>
        <p:nvSpPr>
          <p:cNvPr id="4" name="TextBox 3"/>
          <p:cNvSpPr txBox="1"/>
          <p:nvPr/>
        </p:nvSpPr>
        <p:spPr>
          <a:xfrm>
            <a:off x="457200" y="1752600"/>
            <a:ext cx="8305800" cy="523220"/>
          </a:xfrm>
          <a:prstGeom prst="rect">
            <a:avLst/>
          </a:prstGeom>
          <a:noFill/>
        </p:spPr>
        <p:txBody>
          <a:bodyPr wrap="square" rtlCol="0">
            <a:spAutoFit/>
          </a:bodyPr>
          <a:lstStyle/>
          <a:p>
            <a:pPr algn="ctr"/>
            <a:r>
              <a:rPr lang="en-US" sz="2800" dirty="0" smtClean="0">
                <a:solidFill>
                  <a:prstClr val="black"/>
                </a:solidFill>
              </a:rPr>
              <a:t>Getting It System Toolkit – GIST Team</a:t>
            </a:r>
            <a:endParaRPr lang="en-US" sz="2800" dirty="0">
              <a:solidFill>
                <a:prstClr val="black"/>
              </a:solidFill>
            </a:endParaRPr>
          </a:p>
        </p:txBody>
      </p:sp>
      <p:sp>
        <p:nvSpPr>
          <p:cNvPr id="5" name="TextBox 4"/>
          <p:cNvSpPr txBox="1"/>
          <p:nvPr/>
        </p:nvSpPr>
        <p:spPr>
          <a:xfrm>
            <a:off x="1143000" y="6336268"/>
            <a:ext cx="7543800" cy="369332"/>
          </a:xfrm>
          <a:prstGeom prst="rect">
            <a:avLst/>
          </a:prstGeom>
          <a:noFill/>
        </p:spPr>
        <p:txBody>
          <a:bodyPr wrap="square" rtlCol="0">
            <a:spAutoFit/>
          </a:bodyPr>
          <a:lstStyle/>
          <a:p>
            <a:r>
              <a:rPr lang="en-US" dirty="0" smtClean="0">
                <a:solidFill>
                  <a:prstClr val="black"/>
                </a:solidFill>
              </a:rPr>
              <a:t>Kate Pitcher           Cyril </a:t>
            </a:r>
            <a:r>
              <a:rPr lang="en-US" dirty="0" err="1" smtClean="0">
                <a:solidFill>
                  <a:prstClr val="black"/>
                </a:solidFill>
              </a:rPr>
              <a:t>Oberlander</a:t>
            </a:r>
            <a:r>
              <a:rPr lang="en-US" dirty="0" smtClean="0">
                <a:solidFill>
                  <a:prstClr val="black"/>
                </a:solidFill>
              </a:rPr>
              <a:t>            Tim </a:t>
            </a:r>
            <a:r>
              <a:rPr lang="en-US" dirty="0" err="1" smtClean="0">
                <a:solidFill>
                  <a:prstClr val="black"/>
                </a:solidFill>
              </a:rPr>
              <a:t>Bowersox</a:t>
            </a:r>
            <a:r>
              <a:rPr lang="en-US" dirty="0" smtClean="0">
                <a:solidFill>
                  <a:prstClr val="black"/>
                </a:solidFill>
              </a:rPr>
              <a:t>    Mark Sullivan</a:t>
            </a:r>
          </a:p>
        </p:txBody>
      </p:sp>
    </p:spTree>
    <p:extLst>
      <p:ext uri="{BB962C8B-B14F-4D97-AF65-F5344CB8AC3E}">
        <p14:creationId xmlns:p14="http://schemas.microsoft.com/office/powerpoint/2010/main" val="3946767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600" b="1" dirty="0" smtClean="0"/>
              <a:t>Activity A: Shared Benefits</a:t>
            </a:r>
            <a:endParaRPr lang="en-US" sz="3600" b="1" dirty="0"/>
          </a:p>
        </p:txBody>
      </p:sp>
      <p:pic>
        <p:nvPicPr>
          <p:cNvPr id="4" name="Picture 3"/>
          <p:cNvPicPr>
            <a:picLocks noChangeAspect="1" noChangeArrowheads="1"/>
          </p:cNvPicPr>
          <p:nvPr/>
        </p:nvPicPr>
        <p:blipFill>
          <a:blip r:embed="rId3" cstate="print"/>
          <a:srcRect/>
          <a:stretch>
            <a:fillRect/>
          </a:stretch>
        </p:blipFill>
        <p:spPr bwMode="auto">
          <a:xfrm>
            <a:off x="4419600" y="685800"/>
            <a:ext cx="4648200" cy="6086475"/>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8001000" y="55626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Oval 5"/>
          <p:cNvSpPr/>
          <p:nvPr/>
        </p:nvSpPr>
        <p:spPr>
          <a:xfrm>
            <a:off x="8001000" y="11430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90055" y="5706070"/>
            <a:ext cx="4343400" cy="923330"/>
          </a:xfrm>
          <a:prstGeom prst="rect">
            <a:avLst/>
          </a:prstGeom>
          <a:noFill/>
        </p:spPr>
        <p:txBody>
          <a:bodyPr wrap="square" rtlCol="0">
            <a:spAutoFit/>
          </a:bodyPr>
          <a:lstStyle/>
          <a:p>
            <a:pPr algn="ctr" defTabSz="914121"/>
            <a:r>
              <a:rPr lang="en-US" b="1" dirty="0">
                <a:solidFill>
                  <a:prstClr val="black"/>
                </a:solidFill>
              </a:rPr>
              <a:t>… and for monographs, purchase may be a reasonable substitute for interlibrary loan.”  </a:t>
            </a:r>
            <a:r>
              <a:rPr lang="en-US" dirty="0">
                <a:solidFill>
                  <a:prstClr val="black"/>
                </a:solidFill>
              </a:rPr>
              <a:t>Holley &amp; </a:t>
            </a:r>
            <a:r>
              <a:rPr lang="en-US" dirty="0" err="1">
                <a:solidFill>
                  <a:prstClr val="black"/>
                </a:solidFill>
              </a:rPr>
              <a:t>Ankem</a:t>
            </a:r>
            <a:r>
              <a:rPr lang="en-US" dirty="0">
                <a:solidFill>
                  <a:prstClr val="black"/>
                </a:solidFill>
              </a:rPr>
              <a:t>, 2005</a:t>
            </a:r>
          </a:p>
        </p:txBody>
      </p:sp>
      <p:sp>
        <p:nvSpPr>
          <p:cNvPr id="7" name="TextBox 6"/>
          <p:cNvSpPr txBox="1"/>
          <p:nvPr/>
        </p:nvSpPr>
        <p:spPr>
          <a:xfrm>
            <a:off x="304800" y="754082"/>
            <a:ext cx="3505200" cy="3970318"/>
          </a:xfrm>
          <a:prstGeom prst="rect">
            <a:avLst/>
          </a:prstGeom>
          <a:noFill/>
        </p:spPr>
        <p:txBody>
          <a:bodyPr wrap="square" rtlCol="0">
            <a:spAutoFit/>
          </a:bodyPr>
          <a:lstStyle/>
          <a:p>
            <a:r>
              <a:rPr lang="en-US" sz="2800" dirty="0" smtClean="0"/>
              <a:t>If a patron request is…</a:t>
            </a:r>
          </a:p>
          <a:p>
            <a:endParaRPr lang="en-US" sz="2400" dirty="0" smtClean="0"/>
          </a:p>
          <a:p>
            <a:endParaRPr lang="en-US" sz="800" dirty="0"/>
          </a:p>
          <a:p>
            <a:pPr marL="342900" indent="-342900">
              <a:buFont typeface="Arial" pitchFamily="34" charset="0"/>
              <a:buChar char="•"/>
            </a:pPr>
            <a:r>
              <a:rPr lang="en-US" sz="2400" b="1" dirty="0" smtClean="0"/>
              <a:t>Too new to borrow</a:t>
            </a:r>
          </a:p>
          <a:p>
            <a:r>
              <a:rPr lang="en-US" sz="2400" dirty="0" smtClean="0"/>
              <a:t>	</a:t>
            </a:r>
            <a:r>
              <a:rPr lang="en-US" sz="2400" i="1" dirty="0" smtClean="0"/>
              <a:t>Then you would…</a:t>
            </a:r>
          </a:p>
          <a:p>
            <a:endParaRPr lang="en-US" sz="2400" dirty="0" smtClean="0"/>
          </a:p>
          <a:p>
            <a:endParaRPr lang="en-US" sz="2400" dirty="0" smtClean="0"/>
          </a:p>
          <a:p>
            <a:pPr marL="342900" indent="-342900">
              <a:buFont typeface="Arial" pitchFamily="34" charset="0"/>
              <a:buChar char="•"/>
            </a:pPr>
            <a:r>
              <a:rPr lang="en-US" sz="2400" b="1" dirty="0" smtClean="0"/>
              <a:t>Not held in state and costs $25 to borrow or $45 to buy</a:t>
            </a:r>
          </a:p>
          <a:p>
            <a:r>
              <a:rPr lang="en-US" sz="2400" dirty="0" smtClean="0"/>
              <a:t>	</a:t>
            </a:r>
            <a:r>
              <a:rPr lang="en-US" sz="2400" i="1" dirty="0" smtClean="0"/>
              <a:t>Then you would…</a:t>
            </a:r>
            <a:endParaRPr lang="en-US" sz="2400" i="1" dirty="0"/>
          </a:p>
        </p:txBody>
      </p:sp>
    </p:spTree>
    <p:extLst>
      <p:ext uri="{BB962C8B-B14F-4D97-AF65-F5344CB8AC3E}">
        <p14:creationId xmlns:p14="http://schemas.microsoft.com/office/powerpoint/2010/main" val="289250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4007</Words>
  <Application>Microsoft Office PowerPoint</Application>
  <PresentationFormat>On-screen Show (4:3)</PresentationFormat>
  <Paragraphs>806</Paragraphs>
  <Slides>81</Slides>
  <Notes>52</Notes>
  <HiddenSlides>2</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PowerPoint Presentation</vt:lpstr>
      <vt:lpstr>Welcome to the Getting It System Toolkit  GIST Institute 2011</vt:lpstr>
      <vt:lpstr>GIST Institute</vt:lpstr>
      <vt:lpstr>GIST Overview</vt:lpstr>
      <vt:lpstr>PowerPoint Presentation</vt:lpstr>
      <vt:lpstr>Monograph Spending  &amp; ILL</vt:lpstr>
      <vt:lpstr>It’s the Economy… April 6, 2008 a day in the life of ILL…</vt:lpstr>
      <vt:lpstr>GIST Acquisitions Manager Overview: assembling the pieces…</vt:lpstr>
      <vt:lpstr>Activity A: Shared Benefits</vt:lpstr>
      <vt:lpstr>GIST for Web – Enhancements </vt:lpstr>
      <vt:lpstr>What is GIST for Web?</vt:lpstr>
      <vt:lpstr>How does it help?</vt:lpstr>
      <vt:lpstr>PowerPoint Presentation</vt:lpstr>
      <vt:lpstr>Find My Item</vt:lpstr>
      <vt:lpstr>Amazon</vt:lpstr>
      <vt:lpstr>Google Books</vt:lpstr>
      <vt:lpstr>Index Data</vt:lpstr>
      <vt:lpstr>WorldCat</vt:lpstr>
      <vt:lpstr>Vendor Prices</vt:lpstr>
      <vt:lpstr>User feedback</vt:lpstr>
      <vt:lpstr>Staff see feedback &amp; data…</vt:lpstr>
      <vt:lpstr>Getting Started</vt:lpstr>
      <vt:lpstr>Questions?</vt:lpstr>
      <vt:lpstr>GIST Addons for ILLiad</vt:lpstr>
      <vt:lpstr>Purchasing Addon</vt:lpstr>
      <vt:lpstr>Selecting or Creating your Addon for your workflow</vt:lpstr>
      <vt:lpstr>Example: Cataloging Addon &amp; Workflow</vt:lpstr>
      <vt:lpstr>Now putting the pieces together in GIST Acquisitions Manager</vt:lpstr>
      <vt:lpstr>Budget &amp; Funds  in the Acquisitions Manager</vt:lpstr>
      <vt:lpstr>GIST ILLiad Tables Schematic</vt:lpstr>
      <vt:lpstr>             GIST ILLiad Tables</vt:lpstr>
      <vt:lpstr>GIST ILLiad Tables Schematic</vt:lpstr>
      <vt:lpstr>PowerPoint Presentation</vt:lpstr>
      <vt:lpstr>Activity</vt:lpstr>
      <vt:lpstr>GIST Acquisitions Manager</vt:lpstr>
      <vt:lpstr>PowerPoint Presentation</vt:lpstr>
      <vt:lpstr>PowerPoint Presentation</vt:lpstr>
      <vt:lpstr>PowerPoint Presentation</vt:lpstr>
      <vt:lpstr>PowerPoint Presentation</vt:lpstr>
      <vt:lpstr>GIST Acquisitions Manager: Conspectus</vt:lpstr>
      <vt:lpstr>Conspectus</vt:lpstr>
      <vt:lpstr>GIST Acquisitions Manager: Conspectus</vt:lpstr>
      <vt:lpstr>GIST Conspectus Practice I</vt:lpstr>
      <vt:lpstr>Installation and configuration</vt:lpstr>
      <vt:lpstr>GIST GDM</vt:lpstr>
      <vt:lpstr>http://gist.idsproject.org</vt:lpstr>
      <vt:lpstr>Setup</vt:lpstr>
      <vt:lpstr>PowerPoint Presentation</vt:lpstr>
      <vt:lpstr>Gift Management and Evaluation Using GDM</vt:lpstr>
      <vt:lpstr>PowerPoint Presentation</vt:lpstr>
      <vt:lpstr>Title Search</vt:lpstr>
      <vt:lpstr>View</vt:lpstr>
      <vt:lpstr>Book Lists</vt:lpstr>
      <vt:lpstr>Conspectus</vt:lpstr>
      <vt:lpstr>Donor</vt:lpstr>
      <vt:lpstr>Reviewer</vt:lpstr>
      <vt:lpstr>Reviewer Queue</vt:lpstr>
      <vt:lpstr>PowerPoint Presentation</vt:lpstr>
      <vt:lpstr>Thank You Letter</vt:lpstr>
      <vt:lpstr>Activity B</vt:lpstr>
      <vt:lpstr>Questions?</vt:lpstr>
      <vt:lpstr>Collection Management and Evaluation Using GDM</vt:lpstr>
      <vt:lpstr>GIST Deselection Manager: item by item</vt:lpstr>
      <vt:lpstr>Activity A</vt:lpstr>
      <vt:lpstr>GIST Deselection Manager: Batch Analysis</vt:lpstr>
      <vt:lpstr>Extreme Weeding 2010</vt:lpstr>
      <vt:lpstr>Activity B: Analyze GDM Deselection Report</vt:lpstr>
      <vt:lpstr>Duplication &amp; Extreme Weeding 2011</vt:lpstr>
      <vt:lpstr>Questions?</vt:lpstr>
      <vt:lpstr>Planning for your library’s transformation</vt:lpstr>
      <vt:lpstr>GIST Planning</vt:lpstr>
      <vt:lpstr>GIST Acquisitions Manager Overview: assembling the pieces…</vt:lpstr>
      <vt:lpstr>GIST Planning</vt:lpstr>
      <vt:lpstr>GIST Planning</vt:lpstr>
      <vt:lpstr>GIST Planning</vt:lpstr>
      <vt:lpstr>GIST Planning</vt:lpstr>
      <vt:lpstr>GIST Planning</vt:lpstr>
      <vt:lpstr>Planning for change</vt:lpstr>
      <vt:lpstr>Organization is our specialty…</vt:lpstr>
      <vt:lpstr>GIST Planning</vt:lpstr>
      <vt:lpstr>Thank you for Participating in the GIST Institute</vt:lpstr>
    </vt:vector>
  </TitlesOfParts>
  <Company>SUNY Geneseo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Cyril  Oberlander</dc:creator>
  <cp:lastModifiedBy>Cyril  Oberlander</cp:lastModifiedBy>
  <cp:revision>51</cp:revision>
  <dcterms:created xsi:type="dcterms:W3CDTF">2011-08-01T11:42:03Z</dcterms:created>
  <dcterms:modified xsi:type="dcterms:W3CDTF">2011-08-16T10:51:33Z</dcterms:modified>
</cp:coreProperties>
</file>